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3" r:id="rId3"/>
    <p:sldId id="275" r:id="rId4"/>
    <p:sldId id="264" r:id="rId5"/>
    <p:sldId id="262" r:id="rId6"/>
    <p:sldId id="260" r:id="rId7"/>
    <p:sldId id="272" r:id="rId8"/>
    <p:sldId id="258" r:id="rId9"/>
    <p:sldId id="259" r:id="rId10"/>
    <p:sldId id="266" r:id="rId11"/>
    <p:sldId id="261" r:id="rId12"/>
    <p:sldId id="265" r:id="rId13"/>
    <p:sldId id="267" r:id="rId14"/>
    <p:sldId id="269" r:id="rId15"/>
    <p:sldId id="268"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1"/>
    <p:restoredTop sz="91427"/>
  </p:normalViewPr>
  <p:slideViewPr>
    <p:cSldViewPr snapToGrid="0" snapToObjects="1">
      <p:cViewPr varScale="1">
        <p:scale>
          <a:sx n="94" d="100"/>
          <a:sy n="94" d="100"/>
        </p:scale>
        <p:origin x="20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7055993000875"/>
          <c:y val="4.2608980662078001E-2"/>
          <c:w val="0.86285141440653301"/>
          <c:h val="0.54454612789920398"/>
        </c:manualLayout>
      </c:layout>
      <c:barChart>
        <c:barDir val="col"/>
        <c:grouping val="clustered"/>
        <c:varyColors val="0"/>
        <c:ser>
          <c:idx val="0"/>
          <c:order val="0"/>
          <c:tx>
            <c:strRef>
              <c:f>Sheet1!$B$1</c:f>
              <c:strCache>
                <c:ptCount val="1"/>
                <c:pt idx="0">
                  <c:v>2016</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Secure Configuration</c:v>
                </c:pt>
                <c:pt idx="1">
                  <c:v>Malware Protection</c:v>
                </c:pt>
                <c:pt idx="2">
                  <c:v>Network Security</c:v>
                </c:pt>
                <c:pt idx="3">
                  <c:v>Managing User Privileges</c:v>
                </c:pt>
                <c:pt idx="4">
                  <c:v>Monitoring</c:v>
                </c:pt>
                <c:pt idx="5">
                  <c:v>Information Risk Management Regime</c:v>
                </c:pt>
                <c:pt idx="6">
                  <c:v>User Education and Awareness</c:v>
                </c:pt>
                <c:pt idx="7">
                  <c:v>Home and Mobile Working</c:v>
                </c:pt>
                <c:pt idx="8">
                  <c:v>Removable Media Controls</c:v>
                </c:pt>
                <c:pt idx="9">
                  <c:v>Incident Management</c:v>
                </c:pt>
              </c:strCache>
            </c:strRef>
          </c:cat>
          <c:val>
            <c:numRef>
              <c:f>Sheet1!$B$2:$B$11</c:f>
              <c:numCache>
                <c:formatCode>General</c:formatCode>
                <c:ptCount val="10"/>
                <c:pt idx="0">
                  <c:v>88</c:v>
                </c:pt>
                <c:pt idx="1">
                  <c:v>83</c:v>
                </c:pt>
                <c:pt idx="2">
                  <c:v>86</c:v>
                </c:pt>
                <c:pt idx="3">
                  <c:v>77</c:v>
                </c:pt>
                <c:pt idx="4">
                  <c:v>51</c:v>
                </c:pt>
                <c:pt idx="5">
                  <c:v>34</c:v>
                </c:pt>
                <c:pt idx="6">
                  <c:v>28</c:v>
                </c:pt>
                <c:pt idx="7">
                  <c:v>20</c:v>
                </c:pt>
                <c:pt idx="8">
                  <c:v>21</c:v>
                </c:pt>
                <c:pt idx="9">
                  <c:v>10</c:v>
                </c:pt>
              </c:numCache>
            </c:numRef>
          </c:val>
          <c:extLst>
            <c:ext xmlns:c16="http://schemas.microsoft.com/office/drawing/2014/chart" uri="{C3380CC4-5D6E-409C-BE32-E72D297353CC}">
              <c16:uniqueId val="{00000000-3DD3-774E-AC11-91592E17F8DB}"/>
            </c:ext>
          </c:extLst>
        </c:ser>
        <c:ser>
          <c:idx val="1"/>
          <c:order val="1"/>
          <c:tx>
            <c:strRef>
              <c:f>Sheet1!$C$1</c:f>
              <c:strCache>
                <c:ptCount val="1"/>
                <c:pt idx="0">
                  <c:v>2017</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Secure Configuration</c:v>
                </c:pt>
                <c:pt idx="1">
                  <c:v>Malware Protection</c:v>
                </c:pt>
                <c:pt idx="2">
                  <c:v>Network Security</c:v>
                </c:pt>
                <c:pt idx="3">
                  <c:v>Managing User Privileges</c:v>
                </c:pt>
                <c:pt idx="4">
                  <c:v>Monitoring</c:v>
                </c:pt>
                <c:pt idx="5">
                  <c:v>Information Risk Management Regime</c:v>
                </c:pt>
                <c:pt idx="6">
                  <c:v>User Education and Awareness</c:v>
                </c:pt>
                <c:pt idx="7">
                  <c:v>Home and Mobile Working</c:v>
                </c:pt>
                <c:pt idx="8">
                  <c:v>Removable Media Controls</c:v>
                </c:pt>
                <c:pt idx="9">
                  <c:v>Incident Management</c:v>
                </c:pt>
              </c:strCache>
            </c:strRef>
          </c:cat>
          <c:val>
            <c:numRef>
              <c:f>Sheet1!$C$2:$C$11</c:f>
              <c:numCache>
                <c:formatCode>General</c:formatCode>
                <c:ptCount val="10"/>
                <c:pt idx="0">
                  <c:v>92</c:v>
                </c:pt>
                <c:pt idx="1">
                  <c:v>90</c:v>
                </c:pt>
                <c:pt idx="2">
                  <c:v>89</c:v>
                </c:pt>
                <c:pt idx="3">
                  <c:v>79</c:v>
                </c:pt>
                <c:pt idx="4">
                  <c:v>56</c:v>
                </c:pt>
                <c:pt idx="5">
                  <c:v>39</c:v>
                </c:pt>
                <c:pt idx="6">
                  <c:v>30</c:v>
                </c:pt>
                <c:pt idx="7">
                  <c:v>23</c:v>
                </c:pt>
                <c:pt idx="8">
                  <c:v>22</c:v>
                </c:pt>
                <c:pt idx="9">
                  <c:v>11</c:v>
                </c:pt>
              </c:numCache>
            </c:numRef>
          </c:val>
          <c:extLst>
            <c:ext xmlns:c16="http://schemas.microsoft.com/office/drawing/2014/chart" uri="{C3380CC4-5D6E-409C-BE32-E72D297353CC}">
              <c16:uniqueId val="{00000001-3DD3-774E-AC11-91592E17F8DB}"/>
            </c:ext>
          </c:extLst>
        </c:ser>
        <c:ser>
          <c:idx val="2"/>
          <c:order val="2"/>
          <c:tx>
            <c:strRef>
              <c:f>Sheet1!$D$1</c:f>
              <c:strCache>
                <c:ptCount val="1"/>
                <c:pt idx="0">
                  <c:v>2018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Secure Configuration</c:v>
                </c:pt>
                <c:pt idx="1">
                  <c:v>Malware Protection</c:v>
                </c:pt>
                <c:pt idx="2">
                  <c:v>Network Security</c:v>
                </c:pt>
                <c:pt idx="3">
                  <c:v>Managing User Privileges</c:v>
                </c:pt>
                <c:pt idx="4">
                  <c:v>Monitoring</c:v>
                </c:pt>
                <c:pt idx="5">
                  <c:v>Information Risk Management Regime</c:v>
                </c:pt>
                <c:pt idx="6">
                  <c:v>User Education and Awareness</c:v>
                </c:pt>
                <c:pt idx="7">
                  <c:v>Home and Mobile Working</c:v>
                </c:pt>
                <c:pt idx="8">
                  <c:v>Removable Media Controls</c:v>
                </c:pt>
                <c:pt idx="9">
                  <c:v>Incident Management</c:v>
                </c:pt>
              </c:strCache>
            </c:strRef>
          </c:cat>
          <c:val>
            <c:numRef>
              <c:f>Sheet1!$D$2:$D$11</c:f>
              <c:numCache>
                <c:formatCode>General</c:formatCode>
                <c:ptCount val="10"/>
                <c:pt idx="0">
                  <c:v>92</c:v>
                </c:pt>
                <c:pt idx="1">
                  <c:v>90</c:v>
                </c:pt>
                <c:pt idx="2">
                  <c:v>89</c:v>
                </c:pt>
                <c:pt idx="3">
                  <c:v>78</c:v>
                </c:pt>
                <c:pt idx="4">
                  <c:v>55</c:v>
                </c:pt>
                <c:pt idx="5">
                  <c:v>35</c:v>
                </c:pt>
                <c:pt idx="6">
                  <c:v>30</c:v>
                </c:pt>
                <c:pt idx="7">
                  <c:v>18</c:v>
                </c:pt>
                <c:pt idx="8">
                  <c:v>18</c:v>
                </c:pt>
                <c:pt idx="9">
                  <c:v>13</c:v>
                </c:pt>
              </c:numCache>
            </c:numRef>
          </c:val>
          <c:extLst>
            <c:ext xmlns:c16="http://schemas.microsoft.com/office/drawing/2014/chart" uri="{C3380CC4-5D6E-409C-BE32-E72D297353CC}">
              <c16:uniqueId val="{00000002-3DD3-774E-AC11-91592E17F8DB}"/>
            </c:ext>
          </c:extLst>
        </c:ser>
        <c:ser>
          <c:idx val="3"/>
          <c:order val="3"/>
          <c:tx>
            <c:strRef>
              <c:f>Sheet1!$E$1</c:f>
              <c:strCache>
                <c:ptCount val="1"/>
                <c:pt idx="0">
                  <c:v>2019</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Secure Configuration</c:v>
                </c:pt>
                <c:pt idx="1">
                  <c:v>Malware Protection</c:v>
                </c:pt>
                <c:pt idx="2">
                  <c:v>Network Security</c:v>
                </c:pt>
                <c:pt idx="3">
                  <c:v>Managing User Privileges</c:v>
                </c:pt>
                <c:pt idx="4">
                  <c:v>Monitoring</c:v>
                </c:pt>
                <c:pt idx="5">
                  <c:v>Information Risk Management Regime</c:v>
                </c:pt>
                <c:pt idx="6">
                  <c:v>User Education and Awareness</c:v>
                </c:pt>
                <c:pt idx="7">
                  <c:v>Home and Mobile Working</c:v>
                </c:pt>
                <c:pt idx="8">
                  <c:v>Removable Media Controls</c:v>
                </c:pt>
                <c:pt idx="9">
                  <c:v>Incident Management</c:v>
                </c:pt>
              </c:strCache>
            </c:strRef>
          </c:cat>
          <c:val>
            <c:numRef>
              <c:f>Sheet1!$E$2:$E$11</c:f>
              <c:numCache>
                <c:formatCode>General</c:formatCode>
                <c:ptCount val="10"/>
                <c:pt idx="0">
                  <c:v>91</c:v>
                </c:pt>
                <c:pt idx="1">
                  <c:v>90</c:v>
                </c:pt>
                <c:pt idx="2">
                  <c:v>89</c:v>
                </c:pt>
                <c:pt idx="3">
                  <c:v>80</c:v>
                </c:pt>
                <c:pt idx="4">
                  <c:v>57</c:v>
                </c:pt>
                <c:pt idx="5">
                  <c:v>32</c:v>
                </c:pt>
                <c:pt idx="6">
                  <c:v>37</c:v>
                </c:pt>
                <c:pt idx="7">
                  <c:v>20</c:v>
                </c:pt>
                <c:pt idx="8">
                  <c:v>22</c:v>
                </c:pt>
                <c:pt idx="9">
                  <c:v>16</c:v>
                </c:pt>
              </c:numCache>
            </c:numRef>
          </c:val>
          <c:extLst>
            <c:ext xmlns:c16="http://schemas.microsoft.com/office/drawing/2014/chart" uri="{C3380CC4-5D6E-409C-BE32-E72D297353CC}">
              <c16:uniqueId val="{00000003-3DD3-774E-AC11-91592E17F8DB}"/>
            </c:ext>
          </c:extLst>
        </c:ser>
        <c:ser>
          <c:idx val="4"/>
          <c:order val="4"/>
          <c:tx>
            <c:strRef>
              <c:f>Sheet1!$F$1</c:f>
              <c:strCache>
                <c:ptCount val="1"/>
                <c:pt idx="0">
                  <c:v>2020</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Secure Configuration</c:v>
                </c:pt>
                <c:pt idx="1">
                  <c:v>Malware Protection</c:v>
                </c:pt>
                <c:pt idx="2">
                  <c:v>Network Security</c:v>
                </c:pt>
                <c:pt idx="3">
                  <c:v>Managing User Privileges</c:v>
                </c:pt>
                <c:pt idx="4">
                  <c:v>Monitoring</c:v>
                </c:pt>
                <c:pt idx="5">
                  <c:v>Information Risk Management Regime</c:v>
                </c:pt>
                <c:pt idx="6">
                  <c:v>User Education and Awareness</c:v>
                </c:pt>
                <c:pt idx="7">
                  <c:v>Home and Mobile Working</c:v>
                </c:pt>
                <c:pt idx="8">
                  <c:v>Removable Media Controls</c:v>
                </c:pt>
                <c:pt idx="9">
                  <c:v>Incident Management</c:v>
                </c:pt>
              </c:strCache>
            </c:strRef>
          </c:cat>
          <c:val>
            <c:numRef>
              <c:f>Sheet1!$F$2:$F$11</c:f>
              <c:numCache>
                <c:formatCode>General</c:formatCode>
                <c:ptCount val="10"/>
                <c:pt idx="0">
                  <c:v>90</c:v>
                </c:pt>
                <c:pt idx="1">
                  <c:v>88</c:v>
                </c:pt>
                <c:pt idx="2">
                  <c:v>83</c:v>
                </c:pt>
                <c:pt idx="3">
                  <c:v>80</c:v>
                </c:pt>
                <c:pt idx="4">
                  <c:v>57</c:v>
                </c:pt>
                <c:pt idx="5">
                  <c:v>35</c:v>
                </c:pt>
                <c:pt idx="6">
                  <c:v>30</c:v>
                </c:pt>
                <c:pt idx="7">
                  <c:v>25</c:v>
                </c:pt>
                <c:pt idx="8">
                  <c:v>23</c:v>
                </c:pt>
                <c:pt idx="9">
                  <c:v>68</c:v>
                </c:pt>
              </c:numCache>
            </c:numRef>
          </c:val>
          <c:extLst>
            <c:ext xmlns:c16="http://schemas.microsoft.com/office/drawing/2014/chart" uri="{C3380CC4-5D6E-409C-BE32-E72D297353CC}">
              <c16:uniqueId val="{00000004-3DD3-774E-AC11-91592E17F8DB}"/>
            </c:ext>
          </c:extLst>
        </c:ser>
        <c:dLbls>
          <c:showLegendKey val="0"/>
          <c:showVal val="0"/>
          <c:showCatName val="0"/>
          <c:showSerName val="0"/>
          <c:showPercent val="0"/>
          <c:showBubbleSize val="0"/>
        </c:dLbls>
        <c:gapWidth val="100"/>
        <c:overlap val="-27"/>
        <c:axId val="-1284360176"/>
        <c:axId val="-844159952"/>
      </c:barChart>
      <c:catAx>
        <c:axId val="-128436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159952"/>
        <c:crosses val="autoZero"/>
        <c:auto val="1"/>
        <c:lblAlgn val="ctr"/>
        <c:lblOffset val="100"/>
        <c:noMultiLvlLbl val="0"/>
      </c:catAx>
      <c:valAx>
        <c:axId val="-84415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 Respondents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360176"/>
        <c:crosses val="autoZero"/>
        <c:crossBetween val="between"/>
      </c:valAx>
      <c:spPr>
        <a:noFill/>
        <a:ln>
          <a:solidFill>
            <a:schemeClr val="bg1">
              <a:lumMod val="85000"/>
            </a:schemeClr>
          </a:solidFill>
        </a:ln>
        <a:effectLst/>
      </c:spPr>
    </c:plotArea>
    <c:legend>
      <c:legendPos val="b"/>
      <c:layout>
        <c:manualLayout>
          <c:xMode val="edge"/>
          <c:yMode val="edge"/>
          <c:x val="0.54687080781568975"/>
          <c:y val="9.5787879022496816E-2"/>
          <c:w val="0.33100987437874829"/>
          <c:h val="5.5294120683292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4472C4"/>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E84D8-73CA-4AD1-81C4-1F29514BB71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3B63FC7-82D8-43B1-8A1E-34382B0739DE}">
      <dgm:prSet/>
      <dgm:spPr/>
      <dgm:t>
        <a:bodyPr/>
        <a:lstStyle/>
        <a:p>
          <a:pPr>
            <a:lnSpc>
              <a:spcPct val="100000"/>
            </a:lnSpc>
            <a:defRPr cap="all"/>
          </a:pPr>
          <a:r>
            <a:rPr lang="en-US"/>
            <a:t>Increased dependency on Systems</a:t>
          </a:r>
        </a:p>
      </dgm:t>
    </dgm:pt>
    <dgm:pt modelId="{DF38CB90-C4B3-4F16-8977-034D26E1B4A4}" type="parTrans" cxnId="{693736E3-BAFD-4580-9EDC-DA388EED34A4}">
      <dgm:prSet/>
      <dgm:spPr/>
      <dgm:t>
        <a:bodyPr/>
        <a:lstStyle/>
        <a:p>
          <a:endParaRPr lang="en-US"/>
        </a:p>
      </dgm:t>
    </dgm:pt>
    <dgm:pt modelId="{DBA01CE7-D4BE-4E6A-A8FD-C740B4CDC7E3}" type="sibTrans" cxnId="{693736E3-BAFD-4580-9EDC-DA388EED34A4}">
      <dgm:prSet/>
      <dgm:spPr/>
      <dgm:t>
        <a:bodyPr/>
        <a:lstStyle/>
        <a:p>
          <a:endParaRPr lang="en-US"/>
        </a:p>
      </dgm:t>
    </dgm:pt>
    <dgm:pt modelId="{4FE54E2A-7323-4CA0-B4BD-77822B06B3DE}">
      <dgm:prSet/>
      <dgm:spPr/>
      <dgm:t>
        <a:bodyPr/>
        <a:lstStyle/>
        <a:p>
          <a:pPr>
            <a:lnSpc>
              <a:spcPct val="100000"/>
            </a:lnSpc>
            <a:defRPr cap="all"/>
          </a:pPr>
          <a:r>
            <a:rPr lang="en-US"/>
            <a:t>Increased number of Devices per person</a:t>
          </a:r>
        </a:p>
      </dgm:t>
    </dgm:pt>
    <dgm:pt modelId="{2D2A7DFA-FE5D-44E7-A056-686C24DB1364}" type="parTrans" cxnId="{55DAE1E6-084B-4A12-9325-9BEAB064CE49}">
      <dgm:prSet/>
      <dgm:spPr/>
      <dgm:t>
        <a:bodyPr/>
        <a:lstStyle/>
        <a:p>
          <a:endParaRPr lang="en-US"/>
        </a:p>
      </dgm:t>
    </dgm:pt>
    <dgm:pt modelId="{94E54F9A-5726-4494-828A-AEE7246A4661}" type="sibTrans" cxnId="{55DAE1E6-084B-4A12-9325-9BEAB064CE49}">
      <dgm:prSet/>
      <dgm:spPr/>
      <dgm:t>
        <a:bodyPr/>
        <a:lstStyle/>
        <a:p>
          <a:endParaRPr lang="en-US"/>
        </a:p>
      </dgm:t>
    </dgm:pt>
    <dgm:pt modelId="{820B79AC-02CF-4FC0-9936-6371680A473E}">
      <dgm:prSet/>
      <dgm:spPr/>
      <dgm:t>
        <a:bodyPr/>
        <a:lstStyle/>
        <a:p>
          <a:pPr>
            <a:lnSpc>
              <a:spcPct val="100000"/>
            </a:lnSpc>
            <a:defRPr cap="all"/>
          </a:pPr>
          <a:r>
            <a:rPr lang="en-US"/>
            <a:t>Digitally driven, Global Market</a:t>
          </a:r>
        </a:p>
      </dgm:t>
    </dgm:pt>
    <dgm:pt modelId="{F6FE724B-F8BE-4A76-91F6-735C88BF44FA}" type="parTrans" cxnId="{55D15779-E575-4E3A-8E26-B895F9AD66AF}">
      <dgm:prSet/>
      <dgm:spPr/>
      <dgm:t>
        <a:bodyPr/>
        <a:lstStyle/>
        <a:p>
          <a:endParaRPr lang="en-US"/>
        </a:p>
      </dgm:t>
    </dgm:pt>
    <dgm:pt modelId="{D6C8D5C7-0E0C-43D7-95E0-5E2702EC5D04}" type="sibTrans" cxnId="{55D15779-E575-4E3A-8E26-B895F9AD66AF}">
      <dgm:prSet/>
      <dgm:spPr/>
      <dgm:t>
        <a:bodyPr/>
        <a:lstStyle/>
        <a:p>
          <a:endParaRPr lang="en-US"/>
        </a:p>
      </dgm:t>
    </dgm:pt>
    <dgm:pt modelId="{1144ADE7-4C59-4168-87AD-119F468E0D7D}" type="pres">
      <dgm:prSet presAssocID="{980E84D8-73CA-4AD1-81C4-1F29514BB71D}" presName="root" presStyleCnt="0">
        <dgm:presLayoutVars>
          <dgm:dir/>
          <dgm:resizeHandles val="exact"/>
        </dgm:presLayoutVars>
      </dgm:prSet>
      <dgm:spPr/>
    </dgm:pt>
    <dgm:pt modelId="{26D8614E-328E-4585-BEFC-183022A2A150}" type="pres">
      <dgm:prSet presAssocID="{73B63FC7-82D8-43B1-8A1E-34382B0739DE}" presName="compNode" presStyleCnt="0"/>
      <dgm:spPr/>
    </dgm:pt>
    <dgm:pt modelId="{701032A4-68B7-4D8E-81CA-0D2641C2E376}" type="pres">
      <dgm:prSet presAssocID="{73B63FC7-82D8-43B1-8A1E-34382B0739DE}" presName="iconBgRect" presStyleLbl="bgShp" presStyleIdx="0" presStyleCnt="3"/>
      <dgm:spPr/>
    </dgm:pt>
    <dgm:pt modelId="{D50BB122-5062-4D39-80CE-5B94FE628729}" type="pres">
      <dgm:prSet presAssocID="{73B63FC7-82D8-43B1-8A1E-34382B0739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0A62F05-8FED-4503-B2BB-42C3FE0E25AB}" type="pres">
      <dgm:prSet presAssocID="{73B63FC7-82D8-43B1-8A1E-34382B0739DE}" presName="spaceRect" presStyleCnt="0"/>
      <dgm:spPr/>
    </dgm:pt>
    <dgm:pt modelId="{1ABDBAA5-4C61-46AA-BCC4-C7D6901ED946}" type="pres">
      <dgm:prSet presAssocID="{73B63FC7-82D8-43B1-8A1E-34382B0739DE}" presName="textRect" presStyleLbl="revTx" presStyleIdx="0" presStyleCnt="3">
        <dgm:presLayoutVars>
          <dgm:chMax val="1"/>
          <dgm:chPref val="1"/>
        </dgm:presLayoutVars>
      </dgm:prSet>
      <dgm:spPr/>
    </dgm:pt>
    <dgm:pt modelId="{0C1203C9-EB30-4DD8-9267-DB5069B26802}" type="pres">
      <dgm:prSet presAssocID="{DBA01CE7-D4BE-4E6A-A8FD-C740B4CDC7E3}" presName="sibTrans" presStyleCnt="0"/>
      <dgm:spPr/>
    </dgm:pt>
    <dgm:pt modelId="{48068424-2612-4CFA-A5EF-2435EB451BD5}" type="pres">
      <dgm:prSet presAssocID="{4FE54E2A-7323-4CA0-B4BD-77822B06B3DE}" presName="compNode" presStyleCnt="0"/>
      <dgm:spPr/>
    </dgm:pt>
    <dgm:pt modelId="{8ED2936C-3344-4335-AA08-336E23CCF238}" type="pres">
      <dgm:prSet presAssocID="{4FE54E2A-7323-4CA0-B4BD-77822B06B3DE}" presName="iconBgRect" presStyleLbl="bgShp" presStyleIdx="1" presStyleCnt="3"/>
      <dgm:spPr/>
    </dgm:pt>
    <dgm:pt modelId="{57FB0AE6-F93F-4EDA-A62F-532FBFB16302}" type="pres">
      <dgm:prSet presAssocID="{4FE54E2A-7323-4CA0-B4BD-77822B06B3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rt Phone"/>
        </a:ext>
      </dgm:extLst>
    </dgm:pt>
    <dgm:pt modelId="{10B3BB63-F5B4-4DCF-BD0C-CADD5246C5E4}" type="pres">
      <dgm:prSet presAssocID="{4FE54E2A-7323-4CA0-B4BD-77822B06B3DE}" presName="spaceRect" presStyleCnt="0"/>
      <dgm:spPr/>
    </dgm:pt>
    <dgm:pt modelId="{21B6F4FD-0FD2-474E-8A82-3B5C329938B2}" type="pres">
      <dgm:prSet presAssocID="{4FE54E2A-7323-4CA0-B4BD-77822B06B3DE}" presName="textRect" presStyleLbl="revTx" presStyleIdx="1" presStyleCnt="3">
        <dgm:presLayoutVars>
          <dgm:chMax val="1"/>
          <dgm:chPref val="1"/>
        </dgm:presLayoutVars>
      </dgm:prSet>
      <dgm:spPr/>
    </dgm:pt>
    <dgm:pt modelId="{2A07F2F8-E17C-4ADC-83FB-02176133B372}" type="pres">
      <dgm:prSet presAssocID="{94E54F9A-5726-4494-828A-AEE7246A4661}" presName="sibTrans" presStyleCnt="0"/>
      <dgm:spPr/>
    </dgm:pt>
    <dgm:pt modelId="{9881CBCB-9E6E-41BF-AB52-6C81A0392492}" type="pres">
      <dgm:prSet presAssocID="{820B79AC-02CF-4FC0-9936-6371680A473E}" presName="compNode" presStyleCnt="0"/>
      <dgm:spPr/>
    </dgm:pt>
    <dgm:pt modelId="{8E035508-EB84-41EA-95AD-C99DEBFA6246}" type="pres">
      <dgm:prSet presAssocID="{820B79AC-02CF-4FC0-9936-6371680A473E}" presName="iconBgRect" presStyleLbl="bgShp" presStyleIdx="2" presStyleCnt="3"/>
      <dgm:spPr/>
    </dgm:pt>
    <dgm:pt modelId="{89E6726D-504A-41E9-8A1D-0BE6AF4D4327}" type="pres">
      <dgm:prSet presAssocID="{820B79AC-02CF-4FC0-9936-6371680A473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orld"/>
        </a:ext>
      </dgm:extLst>
    </dgm:pt>
    <dgm:pt modelId="{C0788267-230E-4448-8835-CA1D8C30C432}" type="pres">
      <dgm:prSet presAssocID="{820B79AC-02CF-4FC0-9936-6371680A473E}" presName="spaceRect" presStyleCnt="0"/>
      <dgm:spPr/>
    </dgm:pt>
    <dgm:pt modelId="{5F473488-AB31-4A8A-B578-603DB11C6AB3}" type="pres">
      <dgm:prSet presAssocID="{820B79AC-02CF-4FC0-9936-6371680A473E}" presName="textRect" presStyleLbl="revTx" presStyleIdx="2" presStyleCnt="3">
        <dgm:presLayoutVars>
          <dgm:chMax val="1"/>
          <dgm:chPref val="1"/>
        </dgm:presLayoutVars>
      </dgm:prSet>
      <dgm:spPr/>
    </dgm:pt>
  </dgm:ptLst>
  <dgm:cxnLst>
    <dgm:cxn modelId="{55D15779-E575-4E3A-8E26-B895F9AD66AF}" srcId="{980E84D8-73CA-4AD1-81C4-1F29514BB71D}" destId="{820B79AC-02CF-4FC0-9936-6371680A473E}" srcOrd="2" destOrd="0" parTransId="{F6FE724B-F8BE-4A76-91F6-735C88BF44FA}" sibTransId="{D6C8D5C7-0E0C-43D7-95E0-5E2702EC5D04}"/>
    <dgm:cxn modelId="{88A60A86-BCA8-824E-AC3B-4B2586754346}" type="presOf" srcId="{73B63FC7-82D8-43B1-8A1E-34382B0739DE}" destId="{1ABDBAA5-4C61-46AA-BCC4-C7D6901ED946}" srcOrd="0" destOrd="0" presId="urn:microsoft.com/office/officeart/2018/5/layout/IconCircleLabelList"/>
    <dgm:cxn modelId="{0090E1A3-C807-A74B-A089-5C392FCB938C}" type="presOf" srcId="{980E84D8-73CA-4AD1-81C4-1F29514BB71D}" destId="{1144ADE7-4C59-4168-87AD-119F468E0D7D}" srcOrd="0" destOrd="0" presId="urn:microsoft.com/office/officeart/2018/5/layout/IconCircleLabelList"/>
    <dgm:cxn modelId="{7F12F5BC-F581-D542-9B8D-3C49176888A0}" type="presOf" srcId="{4FE54E2A-7323-4CA0-B4BD-77822B06B3DE}" destId="{21B6F4FD-0FD2-474E-8A82-3B5C329938B2}" srcOrd="0" destOrd="0" presId="urn:microsoft.com/office/officeart/2018/5/layout/IconCircleLabelList"/>
    <dgm:cxn modelId="{FAB1E7C6-1496-4F46-9581-3097CF7C95CD}" type="presOf" srcId="{820B79AC-02CF-4FC0-9936-6371680A473E}" destId="{5F473488-AB31-4A8A-B578-603DB11C6AB3}" srcOrd="0" destOrd="0" presId="urn:microsoft.com/office/officeart/2018/5/layout/IconCircleLabelList"/>
    <dgm:cxn modelId="{693736E3-BAFD-4580-9EDC-DA388EED34A4}" srcId="{980E84D8-73CA-4AD1-81C4-1F29514BB71D}" destId="{73B63FC7-82D8-43B1-8A1E-34382B0739DE}" srcOrd="0" destOrd="0" parTransId="{DF38CB90-C4B3-4F16-8977-034D26E1B4A4}" sibTransId="{DBA01CE7-D4BE-4E6A-A8FD-C740B4CDC7E3}"/>
    <dgm:cxn modelId="{55DAE1E6-084B-4A12-9325-9BEAB064CE49}" srcId="{980E84D8-73CA-4AD1-81C4-1F29514BB71D}" destId="{4FE54E2A-7323-4CA0-B4BD-77822B06B3DE}" srcOrd="1" destOrd="0" parTransId="{2D2A7DFA-FE5D-44E7-A056-686C24DB1364}" sibTransId="{94E54F9A-5726-4494-828A-AEE7246A4661}"/>
    <dgm:cxn modelId="{77B986FC-B5CB-0A44-B19C-78B0D5FFCF4E}" type="presParOf" srcId="{1144ADE7-4C59-4168-87AD-119F468E0D7D}" destId="{26D8614E-328E-4585-BEFC-183022A2A150}" srcOrd="0" destOrd="0" presId="urn:microsoft.com/office/officeart/2018/5/layout/IconCircleLabelList"/>
    <dgm:cxn modelId="{2F5C695E-22DC-274F-B89B-23E392B27E75}" type="presParOf" srcId="{26D8614E-328E-4585-BEFC-183022A2A150}" destId="{701032A4-68B7-4D8E-81CA-0D2641C2E376}" srcOrd="0" destOrd="0" presId="urn:microsoft.com/office/officeart/2018/5/layout/IconCircleLabelList"/>
    <dgm:cxn modelId="{95334B5E-BE04-C248-BCAF-BC319C0EB2E6}" type="presParOf" srcId="{26D8614E-328E-4585-BEFC-183022A2A150}" destId="{D50BB122-5062-4D39-80CE-5B94FE628729}" srcOrd="1" destOrd="0" presId="urn:microsoft.com/office/officeart/2018/5/layout/IconCircleLabelList"/>
    <dgm:cxn modelId="{012CB75F-8404-E44B-B5F8-6E612FC50A0A}" type="presParOf" srcId="{26D8614E-328E-4585-BEFC-183022A2A150}" destId="{90A62F05-8FED-4503-B2BB-42C3FE0E25AB}" srcOrd="2" destOrd="0" presId="urn:microsoft.com/office/officeart/2018/5/layout/IconCircleLabelList"/>
    <dgm:cxn modelId="{7C9D7DD1-1D40-EC4B-819B-5EEA97192428}" type="presParOf" srcId="{26D8614E-328E-4585-BEFC-183022A2A150}" destId="{1ABDBAA5-4C61-46AA-BCC4-C7D6901ED946}" srcOrd="3" destOrd="0" presId="urn:microsoft.com/office/officeart/2018/5/layout/IconCircleLabelList"/>
    <dgm:cxn modelId="{AFE0BE8A-BF16-AE46-838F-195F57FF4DE5}" type="presParOf" srcId="{1144ADE7-4C59-4168-87AD-119F468E0D7D}" destId="{0C1203C9-EB30-4DD8-9267-DB5069B26802}" srcOrd="1" destOrd="0" presId="urn:microsoft.com/office/officeart/2018/5/layout/IconCircleLabelList"/>
    <dgm:cxn modelId="{912C704C-9258-AB45-AAEB-B1B32340E9C7}" type="presParOf" srcId="{1144ADE7-4C59-4168-87AD-119F468E0D7D}" destId="{48068424-2612-4CFA-A5EF-2435EB451BD5}" srcOrd="2" destOrd="0" presId="urn:microsoft.com/office/officeart/2018/5/layout/IconCircleLabelList"/>
    <dgm:cxn modelId="{C9CEBACF-CD0B-714D-B01A-A8A6FCE96DD5}" type="presParOf" srcId="{48068424-2612-4CFA-A5EF-2435EB451BD5}" destId="{8ED2936C-3344-4335-AA08-336E23CCF238}" srcOrd="0" destOrd="0" presId="urn:microsoft.com/office/officeart/2018/5/layout/IconCircleLabelList"/>
    <dgm:cxn modelId="{C3185756-A886-9B42-807F-B5AC626CC2FC}" type="presParOf" srcId="{48068424-2612-4CFA-A5EF-2435EB451BD5}" destId="{57FB0AE6-F93F-4EDA-A62F-532FBFB16302}" srcOrd="1" destOrd="0" presId="urn:microsoft.com/office/officeart/2018/5/layout/IconCircleLabelList"/>
    <dgm:cxn modelId="{BC36C885-E117-6F44-91E0-167126A9E847}" type="presParOf" srcId="{48068424-2612-4CFA-A5EF-2435EB451BD5}" destId="{10B3BB63-F5B4-4DCF-BD0C-CADD5246C5E4}" srcOrd="2" destOrd="0" presId="urn:microsoft.com/office/officeart/2018/5/layout/IconCircleLabelList"/>
    <dgm:cxn modelId="{BA757E28-CA4A-B043-88C9-91715F4AF4A8}" type="presParOf" srcId="{48068424-2612-4CFA-A5EF-2435EB451BD5}" destId="{21B6F4FD-0FD2-474E-8A82-3B5C329938B2}" srcOrd="3" destOrd="0" presId="urn:microsoft.com/office/officeart/2018/5/layout/IconCircleLabelList"/>
    <dgm:cxn modelId="{7685791E-C86C-8F47-9827-BBF31ABCCBED}" type="presParOf" srcId="{1144ADE7-4C59-4168-87AD-119F468E0D7D}" destId="{2A07F2F8-E17C-4ADC-83FB-02176133B372}" srcOrd="3" destOrd="0" presId="urn:microsoft.com/office/officeart/2018/5/layout/IconCircleLabelList"/>
    <dgm:cxn modelId="{E44D5039-2AE4-D94D-B4D4-0BF450365B4D}" type="presParOf" srcId="{1144ADE7-4C59-4168-87AD-119F468E0D7D}" destId="{9881CBCB-9E6E-41BF-AB52-6C81A0392492}" srcOrd="4" destOrd="0" presId="urn:microsoft.com/office/officeart/2018/5/layout/IconCircleLabelList"/>
    <dgm:cxn modelId="{D973BBA7-49B2-5740-9448-CA6AD39FD246}" type="presParOf" srcId="{9881CBCB-9E6E-41BF-AB52-6C81A0392492}" destId="{8E035508-EB84-41EA-95AD-C99DEBFA6246}" srcOrd="0" destOrd="0" presId="urn:microsoft.com/office/officeart/2018/5/layout/IconCircleLabelList"/>
    <dgm:cxn modelId="{DF74F8DD-55EC-8246-B3AB-7DFF59428B02}" type="presParOf" srcId="{9881CBCB-9E6E-41BF-AB52-6C81A0392492}" destId="{89E6726D-504A-41E9-8A1D-0BE6AF4D4327}" srcOrd="1" destOrd="0" presId="urn:microsoft.com/office/officeart/2018/5/layout/IconCircleLabelList"/>
    <dgm:cxn modelId="{210ED72E-80F5-2F46-95B5-6C4988E17DB1}" type="presParOf" srcId="{9881CBCB-9E6E-41BF-AB52-6C81A0392492}" destId="{C0788267-230E-4448-8835-CA1D8C30C432}" srcOrd="2" destOrd="0" presId="urn:microsoft.com/office/officeart/2018/5/layout/IconCircleLabelList"/>
    <dgm:cxn modelId="{6ACECB90-E377-594C-B149-77F00D56B956}" type="presParOf" srcId="{9881CBCB-9E6E-41BF-AB52-6C81A0392492}" destId="{5F473488-AB31-4A8A-B578-603DB11C6AB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DC09D-70A8-43E0-9F68-F5FC02E15BD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9C3BAA3-8DC1-48C6-8F09-2EB2529A6DBB}">
      <dgm:prSet/>
      <dgm:spPr/>
      <dgm:t>
        <a:bodyPr/>
        <a:lstStyle/>
        <a:p>
          <a:r>
            <a:rPr lang="en-US" dirty="0"/>
            <a:t>Key Takeaways</a:t>
          </a:r>
        </a:p>
      </dgm:t>
    </dgm:pt>
    <dgm:pt modelId="{AA2F35CD-70C1-4691-AC3D-31FC91F9D459}" type="parTrans" cxnId="{D2067D83-18D1-4DDA-A043-50E3E9423F02}">
      <dgm:prSet/>
      <dgm:spPr/>
      <dgm:t>
        <a:bodyPr/>
        <a:lstStyle/>
        <a:p>
          <a:endParaRPr lang="en-US"/>
        </a:p>
      </dgm:t>
    </dgm:pt>
    <dgm:pt modelId="{35A01DC9-37E3-4C0B-B73F-13467778FCC7}" type="sibTrans" cxnId="{D2067D83-18D1-4DDA-A043-50E3E9423F02}">
      <dgm:prSet/>
      <dgm:spPr/>
      <dgm:t>
        <a:bodyPr/>
        <a:lstStyle/>
        <a:p>
          <a:endParaRPr lang="en-US"/>
        </a:p>
      </dgm:t>
    </dgm:pt>
    <dgm:pt modelId="{413C4CA8-A67B-4591-89A9-D2D7CB60368B}">
      <dgm:prSet/>
      <dgm:spPr/>
      <dgm:t>
        <a:bodyPr/>
        <a:lstStyle/>
        <a:p>
          <a:r>
            <a:rPr lang="en-US" b="1"/>
            <a:t>Look</a:t>
          </a:r>
          <a:r>
            <a:rPr lang="en-US"/>
            <a:t> </a:t>
          </a:r>
          <a:r>
            <a:rPr lang="en-US" dirty="0"/>
            <a:t>at the Framework and </a:t>
          </a:r>
          <a:r>
            <a:rPr lang="en-US" b="1" dirty="0"/>
            <a:t>understand</a:t>
          </a:r>
          <a:r>
            <a:rPr lang="en-US" dirty="0"/>
            <a:t> the requirements</a:t>
          </a:r>
        </a:p>
      </dgm:t>
    </dgm:pt>
    <dgm:pt modelId="{26BDFC02-3EDB-4BA1-820A-1D7388A41BF2}" type="parTrans" cxnId="{65AD6FF9-7E76-4C05-A312-18DA3A25B7BF}">
      <dgm:prSet/>
      <dgm:spPr/>
      <dgm:t>
        <a:bodyPr/>
        <a:lstStyle/>
        <a:p>
          <a:endParaRPr lang="en-US"/>
        </a:p>
      </dgm:t>
    </dgm:pt>
    <dgm:pt modelId="{C9814C65-C1FD-4065-8D15-DBC0A0D8C243}" type="sibTrans" cxnId="{65AD6FF9-7E76-4C05-A312-18DA3A25B7BF}">
      <dgm:prSet/>
      <dgm:spPr/>
      <dgm:t>
        <a:bodyPr/>
        <a:lstStyle/>
        <a:p>
          <a:endParaRPr lang="en-US"/>
        </a:p>
      </dgm:t>
    </dgm:pt>
    <dgm:pt modelId="{90BD0199-2A9A-4F3A-A417-C508D4D26DBD}">
      <dgm:prSet/>
      <dgm:spPr/>
      <dgm:t>
        <a:bodyPr/>
        <a:lstStyle/>
        <a:p>
          <a:r>
            <a:rPr lang="en-US" b="1" dirty="0"/>
            <a:t>Compare</a:t>
          </a:r>
          <a:r>
            <a:rPr lang="en-US" dirty="0"/>
            <a:t> how does your organisation promote end-user cyber security awareness?</a:t>
          </a:r>
        </a:p>
      </dgm:t>
    </dgm:pt>
    <dgm:pt modelId="{97B45C8A-AAF3-45E9-A613-0FCC268288A6}" type="parTrans" cxnId="{BB8213D9-DABE-4F8D-964B-B6C130A8ACDA}">
      <dgm:prSet/>
      <dgm:spPr/>
      <dgm:t>
        <a:bodyPr/>
        <a:lstStyle/>
        <a:p>
          <a:endParaRPr lang="en-US"/>
        </a:p>
      </dgm:t>
    </dgm:pt>
    <dgm:pt modelId="{4FEC3EAA-D365-45B6-91C7-6F1B5D0E94B3}" type="sibTrans" cxnId="{BB8213D9-DABE-4F8D-964B-B6C130A8ACDA}">
      <dgm:prSet/>
      <dgm:spPr/>
      <dgm:t>
        <a:bodyPr/>
        <a:lstStyle/>
        <a:p>
          <a:endParaRPr lang="en-US"/>
        </a:p>
      </dgm:t>
    </dgm:pt>
    <dgm:pt modelId="{C70C22BC-DA0E-46D8-9648-D597091F27B6}">
      <dgm:prSet/>
      <dgm:spPr/>
      <dgm:t>
        <a:bodyPr/>
        <a:lstStyle/>
        <a:p>
          <a:r>
            <a:rPr lang="en-US" b="1" dirty="0"/>
            <a:t>Think</a:t>
          </a:r>
          <a:r>
            <a:rPr lang="en-US" dirty="0"/>
            <a:t> of ways you can improve end-user awareness within your organisations</a:t>
          </a:r>
        </a:p>
      </dgm:t>
    </dgm:pt>
    <dgm:pt modelId="{FBB1D990-B805-4601-B55D-7BBC7DEF6548}" type="parTrans" cxnId="{16A126A1-CE56-43A0-8EBC-0870628F7F49}">
      <dgm:prSet/>
      <dgm:spPr/>
      <dgm:t>
        <a:bodyPr/>
        <a:lstStyle/>
        <a:p>
          <a:endParaRPr lang="en-US"/>
        </a:p>
      </dgm:t>
    </dgm:pt>
    <dgm:pt modelId="{E84F26E7-5659-4F0B-A372-592646C374C4}" type="sibTrans" cxnId="{16A126A1-CE56-43A0-8EBC-0870628F7F49}">
      <dgm:prSet/>
      <dgm:spPr/>
      <dgm:t>
        <a:bodyPr/>
        <a:lstStyle/>
        <a:p>
          <a:endParaRPr lang="en-US"/>
        </a:p>
      </dgm:t>
    </dgm:pt>
    <dgm:pt modelId="{66E15C2B-4DC6-48A4-8DF5-DB7E0C260D5F}">
      <dgm:prSet/>
      <dgm:spPr/>
      <dgm:t>
        <a:bodyPr/>
        <a:lstStyle/>
        <a:p>
          <a:r>
            <a:rPr lang="en-US" b="1" dirty="0"/>
            <a:t>Assess</a:t>
          </a:r>
          <a:r>
            <a:rPr lang="en-US" dirty="0"/>
            <a:t> your approaches regularly</a:t>
          </a:r>
        </a:p>
      </dgm:t>
    </dgm:pt>
    <dgm:pt modelId="{62BE6336-0212-469F-BBA5-E14F4025CECD}" type="parTrans" cxnId="{217FD4FF-B69D-477A-BA88-7031C3F3B661}">
      <dgm:prSet/>
      <dgm:spPr/>
      <dgm:t>
        <a:bodyPr/>
        <a:lstStyle/>
        <a:p>
          <a:endParaRPr lang="en-US"/>
        </a:p>
      </dgm:t>
    </dgm:pt>
    <dgm:pt modelId="{11BE8A98-961F-45EC-9845-A5A767EE1A55}" type="sibTrans" cxnId="{217FD4FF-B69D-477A-BA88-7031C3F3B661}">
      <dgm:prSet/>
      <dgm:spPr/>
      <dgm:t>
        <a:bodyPr/>
        <a:lstStyle/>
        <a:p>
          <a:endParaRPr lang="en-US"/>
        </a:p>
      </dgm:t>
    </dgm:pt>
    <dgm:pt modelId="{1A03CCFC-BC48-4F99-983F-2485C453E640}">
      <dgm:prSet/>
      <dgm:spPr/>
      <dgm:t>
        <a:bodyPr/>
        <a:lstStyle/>
        <a:p>
          <a:r>
            <a:rPr lang="en-US" b="1" dirty="0"/>
            <a:t>Cyber Security is not just an IT problem – it is everyone’s responsibility</a:t>
          </a:r>
          <a:endParaRPr lang="en-US" dirty="0"/>
        </a:p>
      </dgm:t>
    </dgm:pt>
    <dgm:pt modelId="{D0AEE0E2-1EDC-4AEB-8ED0-50792AC02582}" type="parTrans" cxnId="{C760A603-8EDC-4A2D-BC8A-126DB41420F1}">
      <dgm:prSet/>
      <dgm:spPr/>
      <dgm:t>
        <a:bodyPr/>
        <a:lstStyle/>
        <a:p>
          <a:endParaRPr lang="en-US"/>
        </a:p>
      </dgm:t>
    </dgm:pt>
    <dgm:pt modelId="{9617AFBB-974E-4479-AE35-18573D045A29}" type="sibTrans" cxnId="{C760A603-8EDC-4A2D-BC8A-126DB41420F1}">
      <dgm:prSet/>
      <dgm:spPr/>
      <dgm:t>
        <a:bodyPr/>
        <a:lstStyle/>
        <a:p>
          <a:endParaRPr lang="en-US"/>
        </a:p>
      </dgm:t>
    </dgm:pt>
    <dgm:pt modelId="{47C2A83E-256C-774A-A08C-E83FAD83B321}" type="pres">
      <dgm:prSet presAssocID="{539DC09D-70A8-43E0-9F68-F5FC02E15BD9}" presName="vert0" presStyleCnt="0">
        <dgm:presLayoutVars>
          <dgm:dir/>
          <dgm:animOne val="branch"/>
          <dgm:animLvl val="lvl"/>
        </dgm:presLayoutVars>
      </dgm:prSet>
      <dgm:spPr/>
    </dgm:pt>
    <dgm:pt modelId="{65B7FEA5-534F-DD48-AB00-2CC516F63DC9}" type="pres">
      <dgm:prSet presAssocID="{99C3BAA3-8DC1-48C6-8F09-2EB2529A6DBB}" presName="thickLine" presStyleLbl="alignNode1" presStyleIdx="0" presStyleCnt="1"/>
      <dgm:spPr/>
    </dgm:pt>
    <dgm:pt modelId="{3324E769-84A1-E744-92A0-D40B2C770CE4}" type="pres">
      <dgm:prSet presAssocID="{99C3BAA3-8DC1-48C6-8F09-2EB2529A6DBB}" presName="horz1" presStyleCnt="0"/>
      <dgm:spPr/>
    </dgm:pt>
    <dgm:pt modelId="{41E77F64-B3E3-F84B-A827-DFCCD7399B62}" type="pres">
      <dgm:prSet presAssocID="{99C3BAA3-8DC1-48C6-8F09-2EB2529A6DBB}" presName="tx1" presStyleLbl="revTx" presStyleIdx="0" presStyleCnt="6"/>
      <dgm:spPr/>
    </dgm:pt>
    <dgm:pt modelId="{1C3844EB-F4B8-B348-8E53-3FC7779F3CD9}" type="pres">
      <dgm:prSet presAssocID="{99C3BAA3-8DC1-48C6-8F09-2EB2529A6DBB}" presName="vert1" presStyleCnt="0"/>
      <dgm:spPr/>
    </dgm:pt>
    <dgm:pt modelId="{34863EF9-840E-FF45-9935-0C5841D622A2}" type="pres">
      <dgm:prSet presAssocID="{413C4CA8-A67B-4591-89A9-D2D7CB60368B}" presName="vertSpace2a" presStyleCnt="0"/>
      <dgm:spPr/>
    </dgm:pt>
    <dgm:pt modelId="{D653F4DC-1B5D-0A47-948F-C92DC7C5EBF0}" type="pres">
      <dgm:prSet presAssocID="{413C4CA8-A67B-4591-89A9-D2D7CB60368B}" presName="horz2" presStyleCnt="0"/>
      <dgm:spPr/>
    </dgm:pt>
    <dgm:pt modelId="{EA96A3E2-AD09-A142-92C6-765C745411AE}" type="pres">
      <dgm:prSet presAssocID="{413C4CA8-A67B-4591-89A9-D2D7CB60368B}" presName="horzSpace2" presStyleCnt="0"/>
      <dgm:spPr/>
    </dgm:pt>
    <dgm:pt modelId="{082BE9EC-46E0-1C4A-9C5C-CD97013212A0}" type="pres">
      <dgm:prSet presAssocID="{413C4CA8-A67B-4591-89A9-D2D7CB60368B}" presName="tx2" presStyleLbl="revTx" presStyleIdx="1" presStyleCnt="6"/>
      <dgm:spPr/>
    </dgm:pt>
    <dgm:pt modelId="{AB43D138-ECF6-894C-8691-1B092BE009D6}" type="pres">
      <dgm:prSet presAssocID="{413C4CA8-A67B-4591-89A9-D2D7CB60368B}" presName="vert2" presStyleCnt="0"/>
      <dgm:spPr/>
    </dgm:pt>
    <dgm:pt modelId="{AA332CE8-0508-7641-8F7F-AF12AB2CC1A1}" type="pres">
      <dgm:prSet presAssocID="{413C4CA8-A67B-4591-89A9-D2D7CB60368B}" presName="thinLine2b" presStyleLbl="callout" presStyleIdx="0" presStyleCnt="5"/>
      <dgm:spPr/>
    </dgm:pt>
    <dgm:pt modelId="{65F71555-38B2-BF4B-8955-A4F1F706CD69}" type="pres">
      <dgm:prSet presAssocID="{413C4CA8-A67B-4591-89A9-D2D7CB60368B}" presName="vertSpace2b" presStyleCnt="0"/>
      <dgm:spPr/>
    </dgm:pt>
    <dgm:pt modelId="{96407511-AF48-3849-8843-E7FF027FB4AF}" type="pres">
      <dgm:prSet presAssocID="{90BD0199-2A9A-4F3A-A417-C508D4D26DBD}" presName="horz2" presStyleCnt="0"/>
      <dgm:spPr/>
    </dgm:pt>
    <dgm:pt modelId="{BF04844B-3D2B-2A48-8E5F-1CE50727D364}" type="pres">
      <dgm:prSet presAssocID="{90BD0199-2A9A-4F3A-A417-C508D4D26DBD}" presName="horzSpace2" presStyleCnt="0"/>
      <dgm:spPr/>
    </dgm:pt>
    <dgm:pt modelId="{C8501BCE-DD5C-A948-9F48-568967C6C089}" type="pres">
      <dgm:prSet presAssocID="{90BD0199-2A9A-4F3A-A417-C508D4D26DBD}" presName="tx2" presStyleLbl="revTx" presStyleIdx="2" presStyleCnt="6"/>
      <dgm:spPr/>
    </dgm:pt>
    <dgm:pt modelId="{9F2AF248-D77E-FC42-9E2B-1BDA82532327}" type="pres">
      <dgm:prSet presAssocID="{90BD0199-2A9A-4F3A-A417-C508D4D26DBD}" presName="vert2" presStyleCnt="0"/>
      <dgm:spPr/>
    </dgm:pt>
    <dgm:pt modelId="{5C83438E-2A59-2D4A-9FB1-55F960C8579B}" type="pres">
      <dgm:prSet presAssocID="{90BD0199-2A9A-4F3A-A417-C508D4D26DBD}" presName="thinLine2b" presStyleLbl="callout" presStyleIdx="1" presStyleCnt="5"/>
      <dgm:spPr/>
    </dgm:pt>
    <dgm:pt modelId="{EE2C5D0D-F1B2-5B4C-BAF2-52519CE4099C}" type="pres">
      <dgm:prSet presAssocID="{90BD0199-2A9A-4F3A-A417-C508D4D26DBD}" presName="vertSpace2b" presStyleCnt="0"/>
      <dgm:spPr/>
    </dgm:pt>
    <dgm:pt modelId="{3E39F798-8F40-1F44-9E46-F189BE6576CF}" type="pres">
      <dgm:prSet presAssocID="{C70C22BC-DA0E-46D8-9648-D597091F27B6}" presName="horz2" presStyleCnt="0"/>
      <dgm:spPr/>
    </dgm:pt>
    <dgm:pt modelId="{D9F6CC60-778C-0840-9051-BA798D346C51}" type="pres">
      <dgm:prSet presAssocID="{C70C22BC-DA0E-46D8-9648-D597091F27B6}" presName="horzSpace2" presStyleCnt="0"/>
      <dgm:spPr/>
    </dgm:pt>
    <dgm:pt modelId="{BA8CC5C6-3DF1-7440-A5A3-77D8893B4FF0}" type="pres">
      <dgm:prSet presAssocID="{C70C22BC-DA0E-46D8-9648-D597091F27B6}" presName="tx2" presStyleLbl="revTx" presStyleIdx="3" presStyleCnt="6"/>
      <dgm:spPr/>
    </dgm:pt>
    <dgm:pt modelId="{CA333E9B-C025-DB4C-BFDC-F2573E1129E4}" type="pres">
      <dgm:prSet presAssocID="{C70C22BC-DA0E-46D8-9648-D597091F27B6}" presName="vert2" presStyleCnt="0"/>
      <dgm:spPr/>
    </dgm:pt>
    <dgm:pt modelId="{F5189AB4-7F06-2C44-BA45-867A98071B07}" type="pres">
      <dgm:prSet presAssocID="{C70C22BC-DA0E-46D8-9648-D597091F27B6}" presName="thinLine2b" presStyleLbl="callout" presStyleIdx="2" presStyleCnt="5"/>
      <dgm:spPr/>
    </dgm:pt>
    <dgm:pt modelId="{7B7C6146-7825-6248-AC35-ECAEC3CEFD52}" type="pres">
      <dgm:prSet presAssocID="{C70C22BC-DA0E-46D8-9648-D597091F27B6}" presName="vertSpace2b" presStyleCnt="0"/>
      <dgm:spPr/>
    </dgm:pt>
    <dgm:pt modelId="{103A15B6-8126-4145-A4A0-A44BDE171BE8}" type="pres">
      <dgm:prSet presAssocID="{66E15C2B-4DC6-48A4-8DF5-DB7E0C260D5F}" presName="horz2" presStyleCnt="0"/>
      <dgm:spPr/>
    </dgm:pt>
    <dgm:pt modelId="{4B08C495-4100-054C-AFAF-D7FDBE77B1F4}" type="pres">
      <dgm:prSet presAssocID="{66E15C2B-4DC6-48A4-8DF5-DB7E0C260D5F}" presName="horzSpace2" presStyleCnt="0"/>
      <dgm:spPr/>
    </dgm:pt>
    <dgm:pt modelId="{56C90C1F-CD55-F94C-BE22-38C6483F50A2}" type="pres">
      <dgm:prSet presAssocID="{66E15C2B-4DC6-48A4-8DF5-DB7E0C260D5F}" presName="tx2" presStyleLbl="revTx" presStyleIdx="4" presStyleCnt="6"/>
      <dgm:spPr/>
    </dgm:pt>
    <dgm:pt modelId="{0FE28490-4E66-8E42-8EC8-7F9DAA977D59}" type="pres">
      <dgm:prSet presAssocID="{66E15C2B-4DC6-48A4-8DF5-DB7E0C260D5F}" presName="vert2" presStyleCnt="0"/>
      <dgm:spPr/>
    </dgm:pt>
    <dgm:pt modelId="{66298FDC-81AB-AB43-9DFC-6A9ADD8AD5A9}" type="pres">
      <dgm:prSet presAssocID="{66E15C2B-4DC6-48A4-8DF5-DB7E0C260D5F}" presName="thinLine2b" presStyleLbl="callout" presStyleIdx="3" presStyleCnt="5"/>
      <dgm:spPr/>
    </dgm:pt>
    <dgm:pt modelId="{6AED3DBA-1475-7841-8919-5D4FC4DF030A}" type="pres">
      <dgm:prSet presAssocID="{66E15C2B-4DC6-48A4-8DF5-DB7E0C260D5F}" presName="vertSpace2b" presStyleCnt="0"/>
      <dgm:spPr/>
    </dgm:pt>
    <dgm:pt modelId="{5957AF28-2EB5-1C46-B0C0-D77B2B4C6B88}" type="pres">
      <dgm:prSet presAssocID="{1A03CCFC-BC48-4F99-983F-2485C453E640}" presName="horz2" presStyleCnt="0"/>
      <dgm:spPr/>
    </dgm:pt>
    <dgm:pt modelId="{0B565708-855B-7F46-BCD6-9CB18065D82F}" type="pres">
      <dgm:prSet presAssocID="{1A03CCFC-BC48-4F99-983F-2485C453E640}" presName="horzSpace2" presStyleCnt="0"/>
      <dgm:spPr/>
    </dgm:pt>
    <dgm:pt modelId="{A74A90AD-AC36-F840-B972-2BF6B4447E0F}" type="pres">
      <dgm:prSet presAssocID="{1A03CCFC-BC48-4F99-983F-2485C453E640}" presName="tx2" presStyleLbl="revTx" presStyleIdx="5" presStyleCnt="6"/>
      <dgm:spPr/>
    </dgm:pt>
    <dgm:pt modelId="{19EDC221-5BAA-554E-A1DE-E12851A59109}" type="pres">
      <dgm:prSet presAssocID="{1A03CCFC-BC48-4F99-983F-2485C453E640}" presName="vert2" presStyleCnt="0"/>
      <dgm:spPr/>
    </dgm:pt>
    <dgm:pt modelId="{DAFC524C-6A8E-A840-8114-85DE1240F42E}" type="pres">
      <dgm:prSet presAssocID="{1A03CCFC-BC48-4F99-983F-2485C453E640}" presName="thinLine2b" presStyleLbl="callout" presStyleIdx="4" presStyleCnt="5"/>
      <dgm:spPr/>
    </dgm:pt>
    <dgm:pt modelId="{6D997BA1-BB5E-8D49-85ED-EF008DC7A95A}" type="pres">
      <dgm:prSet presAssocID="{1A03CCFC-BC48-4F99-983F-2485C453E640}" presName="vertSpace2b" presStyleCnt="0"/>
      <dgm:spPr/>
    </dgm:pt>
  </dgm:ptLst>
  <dgm:cxnLst>
    <dgm:cxn modelId="{C760A603-8EDC-4A2D-BC8A-126DB41420F1}" srcId="{99C3BAA3-8DC1-48C6-8F09-2EB2529A6DBB}" destId="{1A03CCFC-BC48-4F99-983F-2485C453E640}" srcOrd="4" destOrd="0" parTransId="{D0AEE0E2-1EDC-4AEB-8ED0-50792AC02582}" sibTransId="{9617AFBB-974E-4479-AE35-18573D045A29}"/>
    <dgm:cxn modelId="{18D5402F-11D4-C747-AFC9-E2D858B9A582}" type="presOf" srcId="{1A03CCFC-BC48-4F99-983F-2485C453E640}" destId="{A74A90AD-AC36-F840-B972-2BF6B4447E0F}" srcOrd="0" destOrd="0" presId="urn:microsoft.com/office/officeart/2008/layout/LinedList"/>
    <dgm:cxn modelId="{18AC5839-2886-6043-B6BC-3E870521841C}" type="presOf" srcId="{99C3BAA3-8DC1-48C6-8F09-2EB2529A6DBB}" destId="{41E77F64-B3E3-F84B-A827-DFCCD7399B62}" srcOrd="0" destOrd="0" presId="urn:microsoft.com/office/officeart/2008/layout/LinedList"/>
    <dgm:cxn modelId="{E73E8441-BE25-7D45-B405-A20CACC9EFA9}" type="presOf" srcId="{539DC09D-70A8-43E0-9F68-F5FC02E15BD9}" destId="{47C2A83E-256C-774A-A08C-E83FAD83B321}" srcOrd="0" destOrd="0" presId="urn:microsoft.com/office/officeart/2008/layout/LinedList"/>
    <dgm:cxn modelId="{D2067D83-18D1-4DDA-A043-50E3E9423F02}" srcId="{539DC09D-70A8-43E0-9F68-F5FC02E15BD9}" destId="{99C3BAA3-8DC1-48C6-8F09-2EB2529A6DBB}" srcOrd="0" destOrd="0" parTransId="{AA2F35CD-70C1-4691-AC3D-31FC91F9D459}" sibTransId="{35A01DC9-37E3-4C0B-B73F-13467778FCC7}"/>
    <dgm:cxn modelId="{DB4C8E87-983E-FD44-AAF7-B01F86C8A09A}" type="presOf" srcId="{C70C22BC-DA0E-46D8-9648-D597091F27B6}" destId="{BA8CC5C6-3DF1-7440-A5A3-77D8893B4FF0}" srcOrd="0" destOrd="0" presId="urn:microsoft.com/office/officeart/2008/layout/LinedList"/>
    <dgm:cxn modelId="{16A126A1-CE56-43A0-8EBC-0870628F7F49}" srcId="{99C3BAA3-8DC1-48C6-8F09-2EB2529A6DBB}" destId="{C70C22BC-DA0E-46D8-9648-D597091F27B6}" srcOrd="2" destOrd="0" parTransId="{FBB1D990-B805-4601-B55D-7BBC7DEF6548}" sibTransId="{E84F26E7-5659-4F0B-A372-592646C374C4}"/>
    <dgm:cxn modelId="{AD1BA6AD-FA15-5A4A-9F9E-89764A309D64}" type="presOf" srcId="{413C4CA8-A67B-4591-89A9-D2D7CB60368B}" destId="{082BE9EC-46E0-1C4A-9C5C-CD97013212A0}" srcOrd="0" destOrd="0" presId="urn:microsoft.com/office/officeart/2008/layout/LinedList"/>
    <dgm:cxn modelId="{B48D5DCF-16B5-3E4B-9897-F629D057646B}" type="presOf" srcId="{90BD0199-2A9A-4F3A-A417-C508D4D26DBD}" destId="{C8501BCE-DD5C-A948-9F48-568967C6C089}" srcOrd="0" destOrd="0" presId="urn:microsoft.com/office/officeart/2008/layout/LinedList"/>
    <dgm:cxn modelId="{BB8213D9-DABE-4F8D-964B-B6C130A8ACDA}" srcId="{99C3BAA3-8DC1-48C6-8F09-2EB2529A6DBB}" destId="{90BD0199-2A9A-4F3A-A417-C508D4D26DBD}" srcOrd="1" destOrd="0" parTransId="{97B45C8A-AAF3-45E9-A613-0FCC268288A6}" sibTransId="{4FEC3EAA-D365-45B6-91C7-6F1B5D0E94B3}"/>
    <dgm:cxn modelId="{B031C8DB-F8F9-214D-8C0D-99A0D9D407D3}" type="presOf" srcId="{66E15C2B-4DC6-48A4-8DF5-DB7E0C260D5F}" destId="{56C90C1F-CD55-F94C-BE22-38C6483F50A2}" srcOrd="0" destOrd="0" presId="urn:microsoft.com/office/officeart/2008/layout/LinedList"/>
    <dgm:cxn modelId="{65AD6FF9-7E76-4C05-A312-18DA3A25B7BF}" srcId="{99C3BAA3-8DC1-48C6-8F09-2EB2529A6DBB}" destId="{413C4CA8-A67B-4591-89A9-D2D7CB60368B}" srcOrd="0" destOrd="0" parTransId="{26BDFC02-3EDB-4BA1-820A-1D7388A41BF2}" sibTransId="{C9814C65-C1FD-4065-8D15-DBC0A0D8C243}"/>
    <dgm:cxn modelId="{217FD4FF-B69D-477A-BA88-7031C3F3B661}" srcId="{99C3BAA3-8DC1-48C6-8F09-2EB2529A6DBB}" destId="{66E15C2B-4DC6-48A4-8DF5-DB7E0C260D5F}" srcOrd="3" destOrd="0" parTransId="{62BE6336-0212-469F-BBA5-E14F4025CECD}" sibTransId="{11BE8A98-961F-45EC-9845-A5A767EE1A55}"/>
    <dgm:cxn modelId="{33B15E4D-9DFC-674C-A987-138AB7AEA4DE}" type="presParOf" srcId="{47C2A83E-256C-774A-A08C-E83FAD83B321}" destId="{65B7FEA5-534F-DD48-AB00-2CC516F63DC9}" srcOrd="0" destOrd="0" presId="urn:microsoft.com/office/officeart/2008/layout/LinedList"/>
    <dgm:cxn modelId="{3F593725-E221-6B4C-9699-8C5C6884A62D}" type="presParOf" srcId="{47C2A83E-256C-774A-A08C-E83FAD83B321}" destId="{3324E769-84A1-E744-92A0-D40B2C770CE4}" srcOrd="1" destOrd="0" presId="urn:microsoft.com/office/officeart/2008/layout/LinedList"/>
    <dgm:cxn modelId="{C0F3CA4E-00AA-B040-AF96-D74E5038BA26}" type="presParOf" srcId="{3324E769-84A1-E744-92A0-D40B2C770CE4}" destId="{41E77F64-B3E3-F84B-A827-DFCCD7399B62}" srcOrd="0" destOrd="0" presId="urn:microsoft.com/office/officeart/2008/layout/LinedList"/>
    <dgm:cxn modelId="{A23DD87A-78EF-084D-9A91-5A59E7F65A10}" type="presParOf" srcId="{3324E769-84A1-E744-92A0-D40B2C770CE4}" destId="{1C3844EB-F4B8-B348-8E53-3FC7779F3CD9}" srcOrd="1" destOrd="0" presId="urn:microsoft.com/office/officeart/2008/layout/LinedList"/>
    <dgm:cxn modelId="{FC1A2EBC-F54D-4249-9A6B-3D48C010C206}" type="presParOf" srcId="{1C3844EB-F4B8-B348-8E53-3FC7779F3CD9}" destId="{34863EF9-840E-FF45-9935-0C5841D622A2}" srcOrd="0" destOrd="0" presId="urn:microsoft.com/office/officeart/2008/layout/LinedList"/>
    <dgm:cxn modelId="{8368D398-C6CD-1545-AA2D-5D27B76C0DB2}" type="presParOf" srcId="{1C3844EB-F4B8-B348-8E53-3FC7779F3CD9}" destId="{D653F4DC-1B5D-0A47-948F-C92DC7C5EBF0}" srcOrd="1" destOrd="0" presId="urn:microsoft.com/office/officeart/2008/layout/LinedList"/>
    <dgm:cxn modelId="{F3DECB23-68F9-0F47-BC1C-BA3B16FC0508}" type="presParOf" srcId="{D653F4DC-1B5D-0A47-948F-C92DC7C5EBF0}" destId="{EA96A3E2-AD09-A142-92C6-765C745411AE}" srcOrd="0" destOrd="0" presId="urn:microsoft.com/office/officeart/2008/layout/LinedList"/>
    <dgm:cxn modelId="{ECF71C7B-7FF9-9144-B352-EFB084A9FB70}" type="presParOf" srcId="{D653F4DC-1B5D-0A47-948F-C92DC7C5EBF0}" destId="{082BE9EC-46E0-1C4A-9C5C-CD97013212A0}" srcOrd="1" destOrd="0" presId="urn:microsoft.com/office/officeart/2008/layout/LinedList"/>
    <dgm:cxn modelId="{8180EB1A-E586-1A4E-967D-713AC9FFE18D}" type="presParOf" srcId="{D653F4DC-1B5D-0A47-948F-C92DC7C5EBF0}" destId="{AB43D138-ECF6-894C-8691-1B092BE009D6}" srcOrd="2" destOrd="0" presId="urn:microsoft.com/office/officeart/2008/layout/LinedList"/>
    <dgm:cxn modelId="{51701213-9F3A-7449-BB11-412B8CC9D486}" type="presParOf" srcId="{1C3844EB-F4B8-B348-8E53-3FC7779F3CD9}" destId="{AA332CE8-0508-7641-8F7F-AF12AB2CC1A1}" srcOrd="2" destOrd="0" presId="urn:microsoft.com/office/officeart/2008/layout/LinedList"/>
    <dgm:cxn modelId="{B4927C04-7832-7047-9328-85CCDBF22C53}" type="presParOf" srcId="{1C3844EB-F4B8-B348-8E53-3FC7779F3CD9}" destId="{65F71555-38B2-BF4B-8955-A4F1F706CD69}" srcOrd="3" destOrd="0" presId="urn:microsoft.com/office/officeart/2008/layout/LinedList"/>
    <dgm:cxn modelId="{47E84374-F791-D445-B6BF-77A3C35EB308}" type="presParOf" srcId="{1C3844EB-F4B8-B348-8E53-3FC7779F3CD9}" destId="{96407511-AF48-3849-8843-E7FF027FB4AF}" srcOrd="4" destOrd="0" presId="urn:microsoft.com/office/officeart/2008/layout/LinedList"/>
    <dgm:cxn modelId="{17D892B3-3092-ED4A-9955-01E08E49B8C4}" type="presParOf" srcId="{96407511-AF48-3849-8843-E7FF027FB4AF}" destId="{BF04844B-3D2B-2A48-8E5F-1CE50727D364}" srcOrd="0" destOrd="0" presId="urn:microsoft.com/office/officeart/2008/layout/LinedList"/>
    <dgm:cxn modelId="{74BEFD97-40B6-C940-9912-E926822A147A}" type="presParOf" srcId="{96407511-AF48-3849-8843-E7FF027FB4AF}" destId="{C8501BCE-DD5C-A948-9F48-568967C6C089}" srcOrd="1" destOrd="0" presId="urn:microsoft.com/office/officeart/2008/layout/LinedList"/>
    <dgm:cxn modelId="{C307702E-761C-134B-8D57-EB8A95CFF5DD}" type="presParOf" srcId="{96407511-AF48-3849-8843-E7FF027FB4AF}" destId="{9F2AF248-D77E-FC42-9E2B-1BDA82532327}" srcOrd="2" destOrd="0" presId="urn:microsoft.com/office/officeart/2008/layout/LinedList"/>
    <dgm:cxn modelId="{3D05DF5C-7AE9-E04F-B45E-529A8B6A76D4}" type="presParOf" srcId="{1C3844EB-F4B8-B348-8E53-3FC7779F3CD9}" destId="{5C83438E-2A59-2D4A-9FB1-55F960C8579B}" srcOrd="5" destOrd="0" presId="urn:microsoft.com/office/officeart/2008/layout/LinedList"/>
    <dgm:cxn modelId="{E8D04F5C-52D9-F64E-BAF1-1333D56F22BB}" type="presParOf" srcId="{1C3844EB-F4B8-B348-8E53-3FC7779F3CD9}" destId="{EE2C5D0D-F1B2-5B4C-BAF2-52519CE4099C}" srcOrd="6" destOrd="0" presId="urn:microsoft.com/office/officeart/2008/layout/LinedList"/>
    <dgm:cxn modelId="{16B233FA-8162-814D-9420-D212263574E5}" type="presParOf" srcId="{1C3844EB-F4B8-B348-8E53-3FC7779F3CD9}" destId="{3E39F798-8F40-1F44-9E46-F189BE6576CF}" srcOrd="7" destOrd="0" presId="urn:microsoft.com/office/officeart/2008/layout/LinedList"/>
    <dgm:cxn modelId="{A6FDBEAB-7E96-924C-ACEB-03191A827001}" type="presParOf" srcId="{3E39F798-8F40-1F44-9E46-F189BE6576CF}" destId="{D9F6CC60-778C-0840-9051-BA798D346C51}" srcOrd="0" destOrd="0" presId="urn:microsoft.com/office/officeart/2008/layout/LinedList"/>
    <dgm:cxn modelId="{4B799094-AAEF-024B-A994-3ED520F3C2BE}" type="presParOf" srcId="{3E39F798-8F40-1F44-9E46-F189BE6576CF}" destId="{BA8CC5C6-3DF1-7440-A5A3-77D8893B4FF0}" srcOrd="1" destOrd="0" presId="urn:microsoft.com/office/officeart/2008/layout/LinedList"/>
    <dgm:cxn modelId="{47E9A138-6402-C342-B924-6D89197EF521}" type="presParOf" srcId="{3E39F798-8F40-1F44-9E46-F189BE6576CF}" destId="{CA333E9B-C025-DB4C-BFDC-F2573E1129E4}" srcOrd="2" destOrd="0" presId="urn:microsoft.com/office/officeart/2008/layout/LinedList"/>
    <dgm:cxn modelId="{00A281C0-E085-904C-A928-8E76BB38E0DB}" type="presParOf" srcId="{1C3844EB-F4B8-B348-8E53-3FC7779F3CD9}" destId="{F5189AB4-7F06-2C44-BA45-867A98071B07}" srcOrd="8" destOrd="0" presId="urn:microsoft.com/office/officeart/2008/layout/LinedList"/>
    <dgm:cxn modelId="{8A621D17-A280-9840-9F01-0DEF27346BA1}" type="presParOf" srcId="{1C3844EB-F4B8-B348-8E53-3FC7779F3CD9}" destId="{7B7C6146-7825-6248-AC35-ECAEC3CEFD52}" srcOrd="9" destOrd="0" presId="urn:microsoft.com/office/officeart/2008/layout/LinedList"/>
    <dgm:cxn modelId="{541ADAD0-F73C-D049-84EF-5399BA589FE6}" type="presParOf" srcId="{1C3844EB-F4B8-B348-8E53-3FC7779F3CD9}" destId="{103A15B6-8126-4145-A4A0-A44BDE171BE8}" srcOrd="10" destOrd="0" presId="urn:microsoft.com/office/officeart/2008/layout/LinedList"/>
    <dgm:cxn modelId="{26CB820A-C06D-DE42-8382-6377AB17055E}" type="presParOf" srcId="{103A15B6-8126-4145-A4A0-A44BDE171BE8}" destId="{4B08C495-4100-054C-AFAF-D7FDBE77B1F4}" srcOrd="0" destOrd="0" presId="urn:microsoft.com/office/officeart/2008/layout/LinedList"/>
    <dgm:cxn modelId="{6FE9F4B0-5D7D-064C-93C9-D5A100DB7A1A}" type="presParOf" srcId="{103A15B6-8126-4145-A4A0-A44BDE171BE8}" destId="{56C90C1F-CD55-F94C-BE22-38C6483F50A2}" srcOrd="1" destOrd="0" presId="urn:microsoft.com/office/officeart/2008/layout/LinedList"/>
    <dgm:cxn modelId="{98A3E201-C35C-8249-9992-4CE1473795A5}" type="presParOf" srcId="{103A15B6-8126-4145-A4A0-A44BDE171BE8}" destId="{0FE28490-4E66-8E42-8EC8-7F9DAA977D59}" srcOrd="2" destOrd="0" presId="urn:microsoft.com/office/officeart/2008/layout/LinedList"/>
    <dgm:cxn modelId="{BB38CDD7-2134-9E4D-A30D-374CF5B14CF0}" type="presParOf" srcId="{1C3844EB-F4B8-B348-8E53-3FC7779F3CD9}" destId="{66298FDC-81AB-AB43-9DFC-6A9ADD8AD5A9}" srcOrd="11" destOrd="0" presId="urn:microsoft.com/office/officeart/2008/layout/LinedList"/>
    <dgm:cxn modelId="{F4416334-63EA-F343-A012-82887DE247E2}" type="presParOf" srcId="{1C3844EB-F4B8-B348-8E53-3FC7779F3CD9}" destId="{6AED3DBA-1475-7841-8919-5D4FC4DF030A}" srcOrd="12" destOrd="0" presId="urn:microsoft.com/office/officeart/2008/layout/LinedList"/>
    <dgm:cxn modelId="{4FFF9A12-A820-8643-BCD5-7474848C7754}" type="presParOf" srcId="{1C3844EB-F4B8-B348-8E53-3FC7779F3CD9}" destId="{5957AF28-2EB5-1C46-B0C0-D77B2B4C6B88}" srcOrd="13" destOrd="0" presId="urn:microsoft.com/office/officeart/2008/layout/LinedList"/>
    <dgm:cxn modelId="{97DFC579-A553-AC42-A395-A285D732B872}" type="presParOf" srcId="{5957AF28-2EB5-1C46-B0C0-D77B2B4C6B88}" destId="{0B565708-855B-7F46-BCD6-9CB18065D82F}" srcOrd="0" destOrd="0" presId="urn:microsoft.com/office/officeart/2008/layout/LinedList"/>
    <dgm:cxn modelId="{D6F0F24B-43F6-E54E-AE4D-27341D283540}" type="presParOf" srcId="{5957AF28-2EB5-1C46-B0C0-D77B2B4C6B88}" destId="{A74A90AD-AC36-F840-B972-2BF6B4447E0F}" srcOrd="1" destOrd="0" presId="urn:microsoft.com/office/officeart/2008/layout/LinedList"/>
    <dgm:cxn modelId="{7C29E75E-7D05-D14E-80AB-AB5B54E3EF2A}" type="presParOf" srcId="{5957AF28-2EB5-1C46-B0C0-D77B2B4C6B88}" destId="{19EDC221-5BAA-554E-A1DE-E12851A59109}" srcOrd="2" destOrd="0" presId="urn:microsoft.com/office/officeart/2008/layout/LinedList"/>
    <dgm:cxn modelId="{F56C802B-96D6-EB42-A63F-308808A8F1EA}" type="presParOf" srcId="{1C3844EB-F4B8-B348-8E53-3FC7779F3CD9}" destId="{DAFC524C-6A8E-A840-8114-85DE1240F42E}" srcOrd="14" destOrd="0" presId="urn:microsoft.com/office/officeart/2008/layout/LinedList"/>
    <dgm:cxn modelId="{404637B5-4DE2-5A4D-8DAA-7050E1115CA8}" type="presParOf" srcId="{1C3844EB-F4B8-B348-8E53-3FC7779F3CD9}" destId="{6D997BA1-BB5E-8D49-85ED-EF008DC7A95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032A4-68B7-4D8E-81CA-0D2641C2E376}">
      <dsp:nvSpPr>
        <dsp:cNvPr id="0" name=""/>
        <dsp:cNvSpPr/>
      </dsp:nvSpPr>
      <dsp:spPr>
        <a:xfrm>
          <a:off x="487803" y="34206"/>
          <a:ext cx="1235250" cy="1235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BB122-5062-4D39-80CE-5B94FE628729}">
      <dsp:nvSpPr>
        <dsp:cNvPr id="0" name=""/>
        <dsp:cNvSpPr/>
      </dsp:nvSpPr>
      <dsp:spPr>
        <a:xfrm>
          <a:off x="751053" y="297456"/>
          <a:ext cx="708750" cy="708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DBAA5-4C61-46AA-BCC4-C7D6901ED946}">
      <dsp:nvSpPr>
        <dsp:cNvPr id="0" name=""/>
        <dsp:cNvSpPr/>
      </dsp:nvSpPr>
      <dsp:spPr>
        <a:xfrm>
          <a:off x="92928" y="1654207"/>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Increased dependency on Systems</a:t>
          </a:r>
        </a:p>
      </dsp:txBody>
      <dsp:txXfrm>
        <a:off x="92928" y="1654207"/>
        <a:ext cx="2025000" cy="720000"/>
      </dsp:txXfrm>
    </dsp:sp>
    <dsp:sp modelId="{8ED2936C-3344-4335-AA08-336E23CCF238}">
      <dsp:nvSpPr>
        <dsp:cNvPr id="0" name=""/>
        <dsp:cNvSpPr/>
      </dsp:nvSpPr>
      <dsp:spPr>
        <a:xfrm>
          <a:off x="2867179" y="34206"/>
          <a:ext cx="1235250" cy="1235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B0AE6-F93F-4EDA-A62F-532FBFB16302}">
      <dsp:nvSpPr>
        <dsp:cNvPr id="0" name=""/>
        <dsp:cNvSpPr/>
      </dsp:nvSpPr>
      <dsp:spPr>
        <a:xfrm>
          <a:off x="3130429" y="297456"/>
          <a:ext cx="708750" cy="708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6F4FD-0FD2-474E-8A82-3B5C329938B2}">
      <dsp:nvSpPr>
        <dsp:cNvPr id="0" name=""/>
        <dsp:cNvSpPr/>
      </dsp:nvSpPr>
      <dsp:spPr>
        <a:xfrm>
          <a:off x="2472304" y="1654207"/>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Increased number of Devices per person</a:t>
          </a:r>
        </a:p>
      </dsp:txBody>
      <dsp:txXfrm>
        <a:off x="2472304" y="1654207"/>
        <a:ext cx="2025000" cy="720000"/>
      </dsp:txXfrm>
    </dsp:sp>
    <dsp:sp modelId="{8E035508-EB84-41EA-95AD-C99DEBFA6246}">
      <dsp:nvSpPr>
        <dsp:cNvPr id="0" name=""/>
        <dsp:cNvSpPr/>
      </dsp:nvSpPr>
      <dsp:spPr>
        <a:xfrm>
          <a:off x="5246554" y="34206"/>
          <a:ext cx="1235250" cy="1235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6726D-504A-41E9-8A1D-0BE6AF4D4327}">
      <dsp:nvSpPr>
        <dsp:cNvPr id="0" name=""/>
        <dsp:cNvSpPr/>
      </dsp:nvSpPr>
      <dsp:spPr>
        <a:xfrm>
          <a:off x="5509804" y="297456"/>
          <a:ext cx="708750" cy="708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73488-AB31-4A8A-B578-603DB11C6AB3}">
      <dsp:nvSpPr>
        <dsp:cNvPr id="0" name=""/>
        <dsp:cNvSpPr/>
      </dsp:nvSpPr>
      <dsp:spPr>
        <a:xfrm>
          <a:off x="4851679" y="1654207"/>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Digitally driven, Global Market</a:t>
          </a:r>
        </a:p>
      </dsp:txBody>
      <dsp:txXfrm>
        <a:off x="4851679" y="1654207"/>
        <a:ext cx="2025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FEA5-534F-DD48-AB00-2CC516F63DC9}">
      <dsp:nvSpPr>
        <dsp:cNvPr id="0" name=""/>
        <dsp:cNvSpPr/>
      </dsp:nvSpPr>
      <dsp:spPr>
        <a:xfrm>
          <a:off x="0" y="0"/>
          <a:ext cx="742442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77F64-B3E3-F84B-A827-DFCCD7399B62}">
      <dsp:nvSpPr>
        <dsp:cNvPr id="0" name=""/>
        <dsp:cNvSpPr/>
      </dsp:nvSpPr>
      <dsp:spPr>
        <a:xfrm>
          <a:off x="0" y="0"/>
          <a:ext cx="1484884" cy="524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Key Takeaways</a:t>
          </a:r>
        </a:p>
      </dsp:txBody>
      <dsp:txXfrm>
        <a:off x="0" y="0"/>
        <a:ext cx="1484884" cy="5245624"/>
      </dsp:txXfrm>
    </dsp:sp>
    <dsp:sp modelId="{082BE9EC-46E0-1C4A-9C5C-CD97013212A0}">
      <dsp:nvSpPr>
        <dsp:cNvPr id="0" name=""/>
        <dsp:cNvSpPr/>
      </dsp:nvSpPr>
      <dsp:spPr>
        <a:xfrm>
          <a:off x="1596250" y="49433"/>
          <a:ext cx="5828172" cy="98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Look</a:t>
          </a:r>
          <a:r>
            <a:rPr lang="en-US" sz="2700" kern="1200"/>
            <a:t> </a:t>
          </a:r>
          <a:r>
            <a:rPr lang="en-US" sz="2700" kern="1200" dirty="0"/>
            <a:t>at the Framework and </a:t>
          </a:r>
          <a:r>
            <a:rPr lang="en-US" sz="2700" b="1" kern="1200" dirty="0"/>
            <a:t>understand</a:t>
          </a:r>
          <a:r>
            <a:rPr lang="en-US" sz="2700" kern="1200" dirty="0"/>
            <a:t> the requirements</a:t>
          </a:r>
        </a:p>
      </dsp:txBody>
      <dsp:txXfrm>
        <a:off x="1596250" y="49433"/>
        <a:ext cx="5828172" cy="988677"/>
      </dsp:txXfrm>
    </dsp:sp>
    <dsp:sp modelId="{AA332CE8-0508-7641-8F7F-AF12AB2CC1A1}">
      <dsp:nvSpPr>
        <dsp:cNvPr id="0" name=""/>
        <dsp:cNvSpPr/>
      </dsp:nvSpPr>
      <dsp:spPr>
        <a:xfrm>
          <a:off x="1484884" y="1038111"/>
          <a:ext cx="59395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501BCE-DD5C-A948-9F48-568967C6C089}">
      <dsp:nvSpPr>
        <dsp:cNvPr id="0" name=""/>
        <dsp:cNvSpPr/>
      </dsp:nvSpPr>
      <dsp:spPr>
        <a:xfrm>
          <a:off x="1596250" y="1087544"/>
          <a:ext cx="5828172" cy="98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Compare</a:t>
          </a:r>
          <a:r>
            <a:rPr lang="en-US" sz="2700" kern="1200" dirty="0"/>
            <a:t> how does your organisation promote end-user cyber security awareness?</a:t>
          </a:r>
        </a:p>
      </dsp:txBody>
      <dsp:txXfrm>
        <a:off x="1596250" y="1087544"/>
        <a:ext cx="5828172" cy="988677"/>
      </dsp:txXfrm>
    </dsp:sp>
    <dsp:sp modelId="{5C83438E-2A59-2D4A-9FB1-55F960C8579B}">
      <dsp:nvSpPr>
        <dsp:cNvPr id="0" name=""/>
        <dsp:cNvSpPr/>
      </dsp:nvSpPr>
      <dsp:spPr>
        <a:xfrm>
          <a:off x="1484884" y="2076222"/>
          <a:ext cx="59395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8CC5C6-3DF1-7440-A5A3-77D8893B4FF0}">
      <dsp:nvSpPr>
        <dsp:cNvPr id="0" name=""/>
        <dsp:cNvSpPr/>
      </dsp:nvSpPr>
      <dsp:spPr>
        <a:xfrm>
          <a:off x="1596250" y="2125655"/>
          <a:ext cx="5828172" cy="98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Think</a:t>
          </a:r>
          <a:r>
            <a:rPr lang="en-US" sz="2700" kern="1200" dirty="0"/>
            <a:t> of ways you can improve end-user awareness within your organisations</a:t>
          </a:r>
        </a:p>
      </dsp:txBody>
      <dsp:txXfrm>
        <a:off x="1596250" y="2125655"/>
        <a:ext cx="5828172" cy="988677"/>
      </dsp:txXfrm>
    </dsp:sp>
    <dsp:sp modelId="{F5189AB4-7F06-2C44-BA45-867A98071B07}">
      <dsp:nvSpPr>
        <dsp:cNvPr id="0" name=""/>
        <dsp:cNvSpPr/>
      </dsp:nvSpPr>
      <dsp:spPr>
        <a:xfrm>
          <a:off x="1484884" y="3114333"/>
          <a:ext cx="59395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C90C1F-CD55-F94C-BE22-38C6483F50A2}">
      <dsp:nvSpPr>
        <dsp:cNvPr id="0" name=""/>
        <dsp:cNvSpPr/>
      </dsp:nvSpPr>
      <dsp:spPr>
        <a:xfrm>
          <a:off x="1596250" y="3163766"/>
          <a:ext cx="5828172" cy="98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Assess</a:t>
          </a:r>
          <a:r>
            <a:rPr lang="en-US" sz="2700" kern="1200" dirty="0"/>
            <a:t> your approaches regularly</a:t>
          </a:r>
        </a:p>
      </dsp:txBody>
      <dsp:txXfrm>
        <a:off x="1596250" y="3163766"/>
        <a:ext cx="5828172" cy="988677"/>
      </dsp:txXfrm>
    </dsp:sp>
    <dsp:sp modelId="{66298FDC-81AB-AB43-9DFC-6A9ADD8AD5A9}">
      <dsp:nvSpPr>
        <dsp:cNvPr id="0" name=""/>
        <dsp:cNvSpPr/>
      </dsp:nvSpPr>
      <dsp:spPr>
        <a:xfrm>
          <a:off x="1484884" y="4152444"/>
          <a:ext cx="59395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A90AD-AC36-F840-B972-2BF6B4447E0F}">
      <dsp:nvSpPr>
        <dsp:cNvPr id="0" name=""/>
        <dsp:cNvSpPr/>
      </dsp:nvSpPr>
      <dsp:spPr>
        <a:xfrm>
          <a:off x="1596250" y="4201878"/>
          <a:ext cx="5828172" cy="988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Cyber Security is not just an IT problem – it is everyone’s responsibility</a:t>
          </a:r>
          <a:endParaRPr lang="en-US" sz="2700" kern="1200" dirty="0"/>
        </a:p>
      </dsp:txBody>
      <dsp:txXfrm>
        <a:off x="1596250" y="4201878"/>
        <a:ext cx="5828172" cy="988677"/>
      </dsp:txXfrm>
    </dsp:sp>
    <dsp:sp modelId="{DAFC524C-6A8E-A840-8114-85DE1240F42E}">
      <dsp:nvSpPr>
        <dsp:cNvPr id="0" name=""/>
        <dsp:cNvSpPr/>
      </dsp:nvSpPr>
      <dsp:spPr>
        <a:xfrm>
          <a:off x="1484884" y="5190555"/>
          <a:ext cx="59395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706AA-47B7-F344-A04C-58A21BD8E9B3}" type="datetimeFigureOut">
              <a:rPr lang="en-US" smtClean="0"/>
              <a:t>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6E66E-7A3F-DD48-A26C-3F5FBB7F94A0}" type="slidenum">
              <a:rPr lang="en-US" smtClean="0"/>
              <a:t>‹#›</a:t>
            </a:fld>
            <a:endParaRPr lang="en-US"/>
          </a:p>
        </p:txBody>
      </p:sp>
    </p:spTree>
    <p:extLst>
      <p:ext uri="{BB962C8B-B14F-4D97-AF65-F5344CB8AC3E}">
        <p14:creationId xmlns:p14="http://schemas.microsoft.com/office/powerpoint/2010/main" val="184307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2mnts breakout</a:t>
            </a:r>
          </a:p>
        </p:txBody>
      </p:sp>
      <p:sp>
        <p:nvSpPr>
          <p:cNvPr id="4" name="Slide Number Placeholder 3"/>
          <p:cNvSpPr>
            <a:spLocks noGrp="1"/>
          </p:cNvSpPr>
          <p:nvPr>
            <p:ph type="sldNum" sz="quarter" idx="5"/>
          </p:nvPr>
        </p:nvSpPr>
        <p:spPr/>
        <p:txBody>
          <a:bodyPr/>
          <a:lstStyle/>
          <a:p>
            <a:fld id="{84B6E66E-7A3F-DD48-A26C-3F5FBB7F94A0}" type="slidenum">
              <a:rPr lang="en-US" smtClean="0"/>
              <a:t>3</a:t>
            </a:fld>
            <a:endParaRPr lang="en-US"/>
          </a:p>
        </p:txBody>
      </p:sp>
    </p:spTree>
    <p:extLst>
      <p:ext uri="{BB962C8B-B14F-4D97-AF65-F5344CB8AC3E}">
        <p14:creationId xmlns:p14="http://schemas.microsoft.com/office/powerpoint/2010/main" val="183127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4B6E66E-7A3F-DD48-A26C-3F5FBB7F94A0}" type="slidenum">
              <a:rPr lang="en-US" smtClean="0"/>
              <a:t>15</a:t>
            </a:fld>
            <a:endParaRPr lang="en-US"/>
          </a:p>
        </p:txBody>
      </p:sp>
    </p:spTree>
    <p:extLst>
      <p:ext uri="{BB962C8B-B14F-4D97-AF65-F5344CB8AC3E}">
        <p14:creationId xmlns:p14="http://schemas.microsoft.com/office/powerpoint/2010/main" val="33993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this relates to Innovation?</a:t>
            </a:r>
          </a:p>
        </p:txBody>
      </p:sp>
      <p:sp>
        <p:nvSpPr>
          <p:cNvPr id="4" name="Slide Number Placeholder 3"/>
          <p:cNvSpPr>
            <a:spLocks noGrp="1"/>
          </p:cNvSpPr>
          <p:nvPr>
            <p:ph type="sldNum" sz="quarter" idx="5"/>
          </p:nvPr>
        </p:nvSpPr>
        <p:spPr/>
        <p:txBody>
          <a:bodyPr/>
          <a:lstStyle/>
          <a:p>
            <a:fld id="{84B6E66E-7A3F-DD48-A26C-3F5FBB7F94A0}" type="slidenum">
              <a:rPr lang="en-US" smtClean="0"/>
              <a:t>4</a:t>
            </a:fld>
            <a:endParaRPr lang="en-US"/>
          </a:p>
        </p:txBody>
      </p:sp>
    </p:spTree>
    <p:extLst>
      <p:ext uri="{BB962C8B-B14F-4D97-AF65-F5344CB8AC3E}">
        <p14:creationId xmlns:p14="http://schemas.microsoft.com/office/powerpoint/2010/main" val="143304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Economy Facilitated by Digital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a:t>Data Driven business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Rollout of DFS in emerging markets has seen over 515 million adults gaining access to financial tools with account ownership rising by 51% (Global Findex Survey, 2017), which indicates expansion of markets, financial inclusion, economic growth and global development.  </a:t>
            </a:r>
          </a:p>
          <a:p>
            <a:pPr marL="457200" lvl="1" indent="0">
              <a:buNone/>
            </a:pPr>
            <a:endParaRPr lang="en-US" dirty="0"/>
          </a:p>
          <a:p>
            <a:pPr marL="457200" lvl="1" indent="0">
              <a:buNone/>
            </a:pPr>
            <a:endParaRPr lang="en-US" dirty="0"/>
          </a:p>
          <a:p>
            <a:pPr lvl="1"/>
            <a:r>
              <a:rPr lang="en-US" sz="2300" b="1" dirty="0"/>
              <a:t>Ethical and Sustainable Development Goals (Inclusive Digital Financial Services)</a:t>
            </a:r>
          </a:p>
          <a:p>
            <a:pPr marL="457200" lvl="1" indent="0">
              <a:buNone/>
            </a:pPr>
            <a:r>
              <a:rPr lang="en-US" dirty="0"/>
              <a:t>- Upward trajectory of financial inclusion can be attributed to the embracing of digital technologies including digital payments, government policies and a new generation accessing financial services through mobile phones and the Internet.</a:t>
            </a:r>
          </a:p>
          <a:p>
            <a:pPr marL="457200" lvl="1" indent="0">
              <a:buNone/>
            </a:pPr>
            <a:endParaRPr lang="en-US" dirty="0"/>
          </a:p>
          <a:p>
            <a:pPr marL="457200" lvl="1" indent="0">
              <a:buNone/>
            </a:pPr>
            <a:endParaRPr lang="en-US" dirty="0"/>
          </a:p>
          <a:p>
            <a:pPr lvl="1"/>
            <a:r>
              <a:rPr lang="en-US" sz="2300" b="1" dirty="0"/>
              <a:t>Emerging Markets for Products and Services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Among others, this means social and economic empowering through increased income potential (especially for those in poorer countries), managing financial risks, direct access to global markets, lower the costs of receiving payments, increase savings, education, social services, reduce corruption and improve efficiency.</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https://</a:t>
            </a:r>
            <a:r>
              <a:rPr lang="en-US" dirty="0" err="1"/>
              <a:t>openknowledge.worldbank.org</a:t>
            </a:r>
            <a:r>
              <a:rPr lang="en-US" dirty="0"/>
              <a:t>/bitstream/handle/10986/29510/211259ov.pdf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457200" lvl="1" indent="0">
              <a:buNone/>
            </a:pPr>
            <a:endParaRPr lang="en-US" b="1" dirty="0"/>
          </a:p>
          <a:p>
            <a:endParaRPr lang="en-US" dirty="0"/>
          </a:p>
        </p:txBody>
      </p:sp>
      <p:sp>
        <p:nvSpPr>
          <p:cNvPr id="4" name="Slide Number Placeholder 3"/>
          <p:cNvSpPr>
            <a:spLocks noGrp="1"/>
          </p:cNvSpPr>
          <p:nvPr>
            <p:ph type="sldNum" sz="quarter" idx="5"/>
          </p:nvPr>
        </p:nvSpPr>
        <p:spPr/>
        <p:txBody>
          <a:bodyPr/>
          <a:lstStyle/>
          <a:p>
            <a:fld id="{84B6E66E-7A3F-DD48-A26C-3F5FBB7F94A0}" type="slidenum">
              <a:rPr lang="en-US" smtClean="0"/>
              <a:t>6</a:t>
            </a:fld>
            <a:endParaRPr lang="en-US"/>
          </a:p>
        </p:txBody>
      </p:sp>
    </p:spTree>
    <p:extLst>
      <p:ext uri="{BB962C8B-B14F-4D97-AF65-F5344CB8AC3E}">
        <p14:creationId xmlns:p14="http://schemas.microsoft.com/office/powerpoint/2010/main" val="22767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6E66E-7A3F-DD48-A26C-3F5FBB7F94A0}" type="slidenum">
              <a:rPr lang="en-US" smtClean="0"/>
              <a:t>7</a:t>
            </a:fld>
            <a:endParaRPr lang="en-US"/>
          </a:p>
        </p:txBody>
      </p:sp>
    </p:spTree>
    <p:extLst>
      <p:ext uri="{BB962C8B-B14F-4D97-AF65-F5344CB8AC3E}">
        <p14:creationId xmlns:p14="http://schemas.microsoft.com/office/powerpoint/2010/main" val="428812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Positive and negative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B6E66E-7A3F-DD48-A26C-3F5FBB7F94A0}" type="slidenum">
              <a:rPr lang="en-US" smtClean="0"/>
              <a:t>8</a:t>
            </a:fld>
            <a:endParaRPr lang="en-US"/>
          </a:p>
        </p:txBody>
      </p:sp>
    </p:spTree>
    <p:extLst>
      <p:ext uri="{BB962C8B-B14F-4D97-AF65-F5344CB8AC3E}">
        <p14:creationId xmlns:p14="http://schemas.microsoft.com/office/powerpoint/2010/main" val="217958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1 worst password – 123456 what is the second worst? 12345678!  Everything leads to human interactions with digital technologies.</a:t>
            </a:r>
          </a:p>
        </p:txBody>
      </p:sp>
      <p:sp>
        <p:nvSpPr>
          <p:cNvPr id="4" name="Slide Number Placeholder 3"/>
          <p:cNvSpPr>
            <a:spLocks noGrp="1"/>
          </p:cNvSpPr>
          <p:nvPr>
            <p:ph type="sldNum" sz="quarter" idx="5"/>
          </p:nvPr>
        </p:nvSpPr>
        <p:spPr/>
        <p:txBody>
          <a:bodyPr/>
          <a:lstStyle/>
          <a:p>
            <a:fld id="{84B6E66E-7A3F-DD48-A26C-3F5FBB7F94A0}" type="slidenum">
              <a:rPr lang="en-US" smtClean="0"/>
              <a:t>9</a:t>
            </a:fld>
            <a:endParaRPr lang="en-US"/>
          </a:p>
        </p:txBody>
      </p:sp>
    </p:spTree>
    <p:extLst>
      <p:ext uri="{BB962C8B-B14F-4D97-AF65-F5344CB8AC3E}">
        <p14:creationId xmlns:p14="http://schemas.microsoft.com/office/powerpoint/2010/main" val="386504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dots are connected to human interactions.  Does that make humans the weakest link?</a:t>
            </a:r>
          </a:p>
        </p:txBody>
      </p:sp>
      <p:sp>
        <p:nvSpPr>
          <p:cNvPr id="4" name="Slide Number Placeholder 3"/>
          <p:cNvSpPr>
            <a:spLocks noGrp="1"/>
          </p:cNvSpPr>
          <p:nvPr>
            <p:ph type="sldNum" sz="quarter" idx="5"/>
          </p:nvPr>
        </p:nvSpPr>
        <p:spPr/>
        <p:txBody>
          <a:bodyPr/>
          <a:lstStyle/>
          <a:p>
            <a:fld id="{84B6E66E-7A3F-DD48-A26C-3F5FBB7F94A0}" type="slidenum">
              <a:rPr lang="en-US" smtClean="0"/>
              <a:t>10</a:t>
            </a:fld>
            <a:endParaRPr lang="en-US"/>
          </a:p>
        </p:txBody>
      </p:sp>
    </p:spTree>
    <p:extLst>
      <p:ext uri="{BB962C8B-B14F-4D97-AF65-F5344CB8AC3E}">
        <p14:creationId xmlns:p14="http://schemas.microsoft.com/office/powerpoint/2010/main" val="8152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Maybe the humans are the weakest link, but…</a:t>
            </a:r>
          </a:p>
          <a:p>
            <a:r>
              <a:rPr lang="en-GB" sz="1200" kern="1200" dirty="0">
                <a:solidFill>
                  <a:schemeClr val="tx1"/>
                </a:solidFill>
                <a:effectLst/>
                <a:latin typeface="+mn-lt"/>
                <a:ea typeface="+mn-ea"/>
                <a:cs typeface="+mn-cs"/>
              </a:rPr>
              <a:t>With everyone using at least one digital device these days, digital technologies have become a lifestyle as opposed to being a mere tool.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is no doubt that there are benefits to using these technologies (and this is certainly  highlighted in the current pandemic where we are expected to work from our homes and not encourage to mingle with others and thus becoming a part of all of us and especially a lifeline for those most vulnerable amongst us to not only interact with others, but also survive)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That being said, it is well known that there are increased risks and there is a need to protect them as well as the users.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Owing to this awareness, and there seems to be plenty of information out there to support end users to avoid falling victim to cyber threats.  We also know that  threats are continuing to increase!  And given the majority of these incidents are attributed to end user interactions, it is also well noted that end users are blamed for not being able to avoid falling into scams and other threats. So it is worth analysing a little more to understand what the actual issue is.</a:t>
            </a:r>
          </a:p>
          <a:p>
            <a:endParaRPr lang="en-US" dirty="0"/>
          </a:p>
          <a:p>
            <a:r>
              <a:rPr lang="en-US" dirty="0"/>
              <a:t>So, it is worth looking at if the end user expectations are reasonable…. </a:t>
            </a:r>
          </a:p>
        </p:txBody>
      </p:sp>
      <p:sp>
        <p:nvSpPr>
          <p:cNvPr id="4" name="Slide Number Placeholder 3"/>
          <p:cNvSpPr>
            <a:spLocks noGrp="1"/>
          </p:cNvSpPr>
          <p:nvPr>
            <p:ph type="sldNum" sz="quarter" idx="5"/>
          </p:nvPr>
        </p:nvSpPr>
        <p:spPr/>
        <p:txBody>
          <a:bodyPr/>
          <a:lstStyle/>
          <a:p>
            <a:fld id="{84B6E66E-7A3F-DD48-A26C-3F5FBB7F94A0}" type="slidenum">
              <a:rPr lang="en-US" smtClean="0"/>
              <a:t>12</a:t>
            </a:fld>
            <a:endParaRPr lang="en-US"/>
          </a:p>
        </p:txBody>
      </p:sp>
    </p:spTree>
    <p:extLst>
      <p:ext uri="{BB962C8B-B14F-4D97-AF65-F5344CB8AC3E}">
        <p14:creationId xmlns:p14="http://schemas.microsoft.com/office/powerpoint/2010/main" val="239930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Evidence indicate that the efforts to increase end user awareness and training is increasing and certainly we can see some of the efforts across many nations.  For example, under the 2016 Cyber Security Strategy, UK government attempts to tackle this issue in two ways.  first by organisational wide campaigns like CE and 10 Steps to cyber security whilst targeting end users directly with campaigns such as Cyber Aware.  And similar attempts can be seen across many other countries as well.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what is the issue then? Plenty of  information and guidance is seemingly provided and yet users fail to adopt them and there must be a reason for 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Given the increased efforts, it is reasonable to expect that organisations to adopt these schemes.  However, as you can see in the this slide, looking at the Cyber Security Breaches survey since 2016 until 2020, it is still evident that, with the exception of 2019, (perhaps due to the increased expectations of GDPR in 2018 ) User Education and Awareness still plateaus between 28% and 30%.  </a:t>
            </a:r>
            <a:endParaRPr lang="en-US" dirty="0"/>
          </a:p>
          <a:p>
            <a:endParaRPr lang="en-US" dirty="0"/>
          </a:p>
        </p:txBody>
      </p:sp>
      <p:sp>
        <p:nvSpPr>
          <p:cNvPr id="4" name="Slide Number Placeholder 3"/>
          <p:cNvSpPr>
            <a:spLocks noGrp="1"/>
          </p:cNvSpPr>
          <p:nvPr>
            <p:ph type="sldNum" sz="quarter" idx="5"/>
          </p:nvPr>
        </p:nvSpPr>
        <p:spPr/>
        <p:txBody>
          <a:bodyPr/>
          <a:lstStyle/>
          <a:p>
            <a:fld id="{84B6E66E-7A3F-DD48-A26C-3F5FBB7F94A0}" type="slidenum">
              <a:rPr lang="en-US" smtClean="0"/>
              <a:t>13</a:t>
            </a:fld>
            <a:endParaRPr lang="en-US"/>
          </a:p>
        </p:txBody>
      </p:sp>
    </p:spTree>
    <p:extLst>
      <p:ext uri="{BB962C8B-B14F-4D97-AF65-F5344CB8AC3E}">
        <p14:creationId xmlns:p14="http://schemas.microsoft.com/office/powerpoint/2010/main" val="278909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C3A03D58-7235-E145-819F-CF85DB6B2E73}" type="datetime1">
              <a:rPr lang="en-GB" smtClean="0"/>
              <a:t>04/02/2022</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a:t>NH 2022</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5267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420B7849-914D-2C4D-8BEA-717F50DF4432}" type="datetime1">
              <a:rPr lang="en-GB" smtClean="0"/>
              <a:t>04/02/2022</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r>
              <a:rPr lang="en-US"/>
              <a:t>NH 2022</a:t>
            </a:r>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164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92BED28D-B486-2643-A714-5C7A3A49EAB2}" type="datetime1">
              <a:rPr lang="en-GB" smtClean="0"/>
              <a:t>04/02/2022</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r>
              <a:rPr lang="en-US"/>
              <a:t>NH 2022</a:t>
            </a:r>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8342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F40C8080-EE43-A147-AB92-7F58CB205B43}" type="datetime1">
              <a:rPr lang="en-GB" smtClean="0"/>
              <a:t>04/02/2022</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NH 2022</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0881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AB1458ED-F1DD-724A-9421-22F18D077184}" type="datetime1">
              <a:rPr lang="en-GB" smtClean="0"/>
              <a:t>04/02/2022</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a:t>NH 2022</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281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42FAA311-B955-9E47-850E-8FB508DCCF86}" type="datetime1">
              <a:rPr lang="en-GB" smtClean="0"/>
              <a:t>04/02/2022</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a:t>NH 2022</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0912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93F74FD4-FFDA-5947-9112-3D63A9BFBAC0}" type="datetime1">
              <a:rPr lang="en-GB" smtClean="0"/>
              <a:t>04/02/2022</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NH 2022</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5744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54FEB98E-26F1-0D4B-9EC1-9FC99E72CC53}" type="datetime1">
              <a:rPr lang="en-GB" smtClean="0"/>
              <a:t>04/02/2022</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NH 2022</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2599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C040321-6CC0-5F49-B18F-ABCE38C532C0}" type="datetime1">
              <a:rPr lang="en-GB" smtClean="0"/>
              <a:t>04/02/2022</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NH 2022</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797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B1E5D7F4-231B-E949-84C6-A0237546219D}" type="datetime1">
              <a:rPr lang="en-GB" smtClean="0"/>
              <a:t>04/02/2022</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a:t>NH 2022</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0499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0408BE82-E181-5948-8280-068816E0FEBB}" type="datetime1">
              <a:rPr lang="en-GB" smtClean="0"/>
              <a:t>04/02/2022</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a:t>NH 2022</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2870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738CD482-344B-DB4B-BBCF-E0C8FFE87D4B}" type="datetime1">
              <a:rPr lang="en-GB" smtClean="0"/>
              <a:t>04/02/2022</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a:t>NH 2022</a:t>
            </a:r>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84683365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ssets.publishing.service.gov.uk/government/uploads/system/uploads/attachment_data/file/972399/Cyber_Security_Breaches_Survey_2021_Statistical_Releas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nfosecurity-magazine.com/opinions/comment-%20cybersecurity-and-reality-whats-in-a-wor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4A9919-C77B-4DEE-B7F8-B9A289E9E6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7289975" cy="133894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67B5ED5-2C08-4519-B88A-E933BAA8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7850"/>
            <a:ext cx="12192000" cy="205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7E1A8-3288-BC4D-8799-CAE072E1546B}"/>
              </a:ext>
            </a:extLst>
          </p:cNvPr>
          <p:cNvSpPr>
            <a:spLocks noGrp="1"/>
          </p:cNvSpPr>
          <p:nvPr>
            <p:ph type="ctrTitle"/>
          </p:nvPr>
        </p:nvSpPr>
        <p:spPr>
          <a:xfrm>
            <a:off x="942054" y="843208"/>
            <a:ext cx="10102920" cy="675417"/>
          </a:xfrm>
        </p:spPr>
        <p:txBody>
          <a:bodyPr>
            <a:normAutofit/>
          </a:bodyPr>
          <a:lstStyle/>
          <a:p>
            <a:r>
              <a:rPr lang="en-US" sz="4000" i="0" dirty="0">
                <a:latin typeface="Calibri" panose="020F0502020204030204" pitchFamily="34" charset="0"/>
                <a:cs typeface="Calibri" panose="020F0502020204030204" pitchFamily="34" charset="0"/>
              </a:rPr>
              <a:t>BEMM212DA</a:t>
            </a:r>
          </a:p>
        </p:txBody>
      </p:sp>
      <p:sp>
        <p:nvSpPr>
          <p:cNvPr id="3" name="Subtitle 2">
            <a:extLst>
              <a:ext uri="{FF2B5EF4-FFF2-40B4-BE49-F238E27FC236}">
                <a16:creationId xmlns:a16="http://schemas.microsoft.com/office/drawing/2014/main" id="{C30908B6-ED89-3D46-B27B-5668016F5AC5}"/>
              </a:ext>
            </a:extLst>
          </p:cNvPr>
          <p:cNvSpPr>
            <a:spLocks noGrp="1"/>
          </p:cNvSpPr>
          <p:nvPr>
            <p:ph type="subTitle" idx="1"/>
          </p:nvPr>
        </p:nvSpPr>
        <p:spPr>
          <a:xfrm>
            <a:off x="1523999" y="2194443"/>
            <a:ext cx="9144000" cy="444387"/>
          </a:xfrm>
        </p:spPr>
        <p:txBody>
          <a:bodyPr>
            <a:noAutofit/>
          </a:bodyPr>
          <a:lstStyle/>
          <a:p>
            <a:r>
              <a:rPr lang="en-US" sz="1600" dirty="0"/>
              <a:t>Innovation and Risk mitigation – Cyber Security</a:t>
            </a:r>
          </a:p>
          <a:p>
            <a:r>
              <a:rPr lang="en-US" sz="1600" dirty="0"/>
              <a:t>Nirosha Holton</a:t>
            </a:r>
          </a:p>
        </p:txBody>
      </p:sp>
      <p:cxnSp>
        <p:nvCxnSpPr>
          <p:cNvPr id="18" name="Straight Connector 17">
            <a:extLst>
              <a:ext uri="{FF2B5EF4-FFF2-40B4-BE49-F238E27FC236}">
                <a16:creationId xmlns:a16="http://schemas.microsoft.com/office/drawing/2014/main" id="{4BB9CE4F-048D-4320-B7EF-E5AEA4020C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0990" y="0"/>
            <a:ext cx="863010" cy="485029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7DE3F0-E5A7-4C2D-927E-5663808678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632375"/>
            <a:ext cx="3875314" cy="11954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9EA87C-793F-4321-A0BC-4DB860289D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763624" y="1392865"/>
            <a:ext cx="1428376" cy="345743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E00FC4-5601-4185-8A23-E15BD4D7B4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367404" y="0"/>
            <a:ext cx="1824596" cy="43389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640EA66B-2EFB-6B41-9FA7-F639A01D197C}"/>
              </a:ext>
            </a:extLst>
          </p:cNvPr>
          <p:cNvPicPr>
            <a:picLocks noChangeAspect="1"/>
          </p:cNvPicPr>
          <p:nvPr/>
        </p:nvPicPr>
        <p:blipFill>
          <a:blip r:embed="rId2"/>
          <a:stretch>
            <a:fillRect/>
          </a:stretch>
        </p:blipFill>
        <p:spPr>
          <a:xfrm>
            <a:off x="9910617" y="6116404"/>
            <a:ext cx="2193717" cy="608756"/>
          </a:xfrm>
          <a:prstGeom prst="rect">
            <a:avLst/>
          </a:prstGeom>
        </p:spPr>
      </p:pic>
      <p:sp>
        <p:nvSpPr>
          <p:cNvPr id="5" name="Footer Placeholder 4">
            <a:extLst>
              <a:ext uri="{FF2B5EF4-FFF2-40B4-BE49-F238E27FC236}">
                <a16:creationId xmlns:a16="http://schemas.microsoft.com/office/drawing/2014/main" id="{32548E39-D4E0-A047-8C0E-D325194C32D1}"/>
              </a:ext>
            </a:extLst>
          </p:cNvPr>
          <p:cNvSpPr>
            <a:spLocks noGrp="1"/>
          </p:cNvSpPr>
          <p:nvPr>
            <p:ph type="ftr" sz="quarter" idx="11"/>
          </p:nvPr>
        </p:nvSpPr>
        <p:spPr/>
        <p:txBody>
          <a:bodyPr/>
          <a:lstStyle/>
          <a:p>
            <a:r>
              <a:rPr lang="en-US"/>
              <a:t>NH 2022</a:t>
            </a:r>
          </a:p>
        </p:txBody>
      </p:sp>
    </p:spTree>
    <p:extLst>
      <p:ext uri="{BB962C8B-B14F-4D97-AF65-F5344CB8AC3E}">
        <p14:creationId xmlns:p14="http://schemas.microsoft.com/office/powerpoint/2010/main" val="367565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81826-89C4-7040-886E-1844AD45CA2B}"/>
              </a:ext>
            </a:extLst>
          </p:cNvPr>
          <p:cNvSpPr>
            <a:spLocks noGrp="1"/>
          </p:cNvSpPr>
          <p:nvPr>
            <p:ph type="title"/>
          </p:nvPr>
        </p:nvSpPr>
        <p:spPr>
          <a:xfrm>
            <a:off x="1129552" y="584791"/>
            <a:ext cx="9932896" cy="1148665"/>
          </a:xfrm>
        </p:spPr>
        <p:txBody>
          <a:bodyPr>
            <a:normAutofit/>
          </a:bodyPr>
          <a:lstStyle/>
          <a:p>
            <a:r>
              <a:rPr lang="en-US" sz="3700"/>
              <a:t>Understanding the Prevailing Issues</a:t>
            </a:r>
          </a:p>
        </p:txBody>
      </p:sp>
      <p:cxnSp>
        <p:nvCxnSpPr>
          <p:cNvPr id="22" name="Straight Connector 12">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4">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D95EA72-F145-3746-9200-6B908FA7FA54}"/>
              </a:ext>
            </a:extLst>
          </p:cNvPr>
          <p:cNvSpPr>
            <a:spLocks noGrp="1"/>
          </p:cNvSpPr>
          <p:nvPr>
            <p:ph idx="1"/>
          </p:nvPr>
        </p:nvSpPr>
        <p:spPr>
          <a:xfrm>
            <a:off x="1129552" y="2623302"/>
            <a:ext cx="9932896" cy="3553660"/>
          </a:xfrm>
        </p:spPr>
        <p:txBody>
          <a:bodyPr anchor="ctr">
            <a:normAutofit/>
          </a:bodyPr>
          <a:lstStyle/>
          <a:p>
            <a:r>
              <a:rPr lang="en-US" dirty="0"/>
              <a:t>Connected world we live in…</a:t>
            </a:r>
          </a:p>
          <a:p>
            <a:pPr lvl="1"/>
            <a:r>
              <a:rPr lang="en-US"/>
              <a:t>Digital Devices are an implicit part of all of us and technology has changed how we work, live and interact with each other socially and professionally</a:t>
            </a:r>
          </a:p>
          <a:p>
            <a:r>
              <a:rPr lang="en-US"/>
              <a:t>Responsibilities</a:t>
            </a:r>
            <a:r>
              <a:rPr lang="en-US" dirty="0"/>
              <a:t>…</a:t>
            </a:r>
          </a:p>
          <a:p>
            <a:pPr lvl="1"/>
            <a:r>
              <a:rPr lang="en-US"/>
              <a:t>Whilst technologies enhance our lives, the risks and threats are also well noted and have become the responsibility of ‘everyone’</a:t>
            </a:r>
          </a:p>
          <a:p>
            <a:pPr lvl="1"/>
            <a:r>
              <a:rPr lang="en-US"/>
              <a:t>Lots of information and technology are provided to enhance security</a:t>
            </a:r>
          </a:p>
          <a:p>
            <a:pPr lvl="1"/>
            <a:endParaRPr lang="en-US"/>
          </a:p>
          <a:p>
            <a:pPr marL="0" indent="0">
              <a:buNone/>
            </a:pPr>
            <a:r>
              <a:rPr lang="en-US"/>
              <a:t>And </a:t>
            </a:r>
            <a:r>
              <a:rPr lang="en-US" dirty="0"/>
              <a:t>yet, the prevailing issues indicate that the current attempts are not successful..</a:t>
            </a:r>
          </a:p>
          <a:p>
            <a:endParaRPr lang="en-US"/>
          </a:p>
        </p:txBody>
      </p:sp>
      <p:sp>
        <p:nvSpPr>
          <p:cNvPr id="5" name="Footer Placeholder 4">
            <a:extLst>
              <a:ext uri="{FF2B5EF4-FFF2-40B4-BE49-F238E27FC236}">
                <a16:creationId xmlns:a16="http://schemas.microsoft.com/office/drawing/2014/main" id="{3A167A14-8E28-6045-85A6-3EFEBADFCBC4}"/>
              </a:ext>
            </a:extLst>
          </p:cNvPr>
          <p:cNvSpPr>
            <a:spLocks noGrp="1"/>
          </p:cNvSpPr>
          <p:nvPr>
            <p:ph type="ftr" sz="quarter" idx="11"/>
          </p:nvPr>
        </p:nvSpPr>
        <p:spPr/>
        <p:txBody>
          <a:bodyPr/>
          <a:lstStyle/>
          <a:p>
            <a:r>
              <a:rPr lang="en-US"/>
              <a:t>NH 2022</a:t>
            </a:r>
          </a:p>
        </p:txBody>
      </p:sp>
      <p:pic>
        <p:nvPicPr>
          <p:cNvPr id="13" name="Picture 12" descr="A picture containing text&#10;&#10;Description automatically generated">
            <a:extLst>
              <a:ext uri="{FF2B5EF4-FFF2-40B4-BE49-F238E27FC236}">
                <a16:creationId xmlns:a16="http://schemas.microsoft.com/office/drawing/2014/main" id="{DBDBB0B0-AC4B-B94E-B24A-F343D56FEC12}"/>
              </a:ext>
            </a:extLst>
          </p:cNvPr>
          <p:cNvPicPr>
            <a:picLocks noChangeAspect="1"/>
          </p:cNvPicPr>
          <p:nvPr/>
        </p:nvPicPr>
        <p:blipFill>
          <a:blip r:embed="rId3"/>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182911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283F-6709-AC4A-9762-80C6F8B40D10}"/>
              </a:ext>
            </a:extLst>
          </p:cNvPr>
          <p:cNvSpPr>
            <a:spLocks noGrp="1"/>
          </p:cNvSpPr>
          <p:nvPr>
            <p:ph type="title"/>
          </p:nvPr>
        </p:nvSpPr>
        <p:spPr>
          <a:xfrm>
            <a:off x="1142999" y="533401"/>
            <a:ext cx="10670309" cy="1382156"/>
          </a:xfrm>
        </p:spPr>
        <p:txBody>
          <a:bodyPr/>
          <a:lstStyle/>
          <a:p>
            <a:r>
              <a:rPr lang="en-US" dirty="0"/>
              <a:t>Possible solutions?</a:t>
            </a:r>
          </a:p>
        </p:txBody>
      </p:sp>
      <p:sp>
        <p:nvSpPr>
          <p:cNvPr id="3" name="Content Placeholder 2">
            <a:extLst>
              <a:ext uri="{FF2B5EF4-FFF2-40B4-BE49-F238E27FC236}">
                <a16:creationId xmlns:a16="http://schemas.microsoft.com/office/drawing/2014/main" id="{146D639C-8E16-E64F-900C-3ACA62BD3E88}"/>
              </a:ext>
            </a:extLst>
          </p:cNvPr>
          <p:cNvSpPr>
            <a:spLocks noGrp="1"/>
          </p:cNvSpPr>
          <p:nvPr>
            <p:ph idx="1"/>
          </p:nvPr>
        </p:nvSpPr>
        <p:spPr>
          <a:xfrm>
            <a:off x="1143000" y="1654952"/>
            <a:ext cx="9906000" cy="521210"/>
          </a:xfrm>
        </p:spPr>
        <p:txBody>
          <a:bodyPr/>
          <a:lstStyle/>
          <a:p>
            <a:pPr marL="0" indent="0">
              <a:buNone/>
            </a:pPr>
            <a:r>
              <a:rPr lang="en-US" dirty="0"/>
              <a:t>(5mnt Discussion on possible solutions to mitigate risks)</a:t>
            </a:r>
          </a:p>
        </p:txBody>
      </p:sp>
      <p:sp>
        <p:nvSpPr>
          <p:cNvPr id="4" name="Content Placeholder 2">
            <a:extLst>
              <a:ext uri="{FF2B5EF4-FFF2-40B4-BE49-F238E27FC236}">
                <a16:creationId xmlns:a16="http://schemas.microsoft.com/office/drawing/2014/main" id="{0910A77C-A5FA-9143-B950-4C253533F839}"/>
              </a:ext>
            </a:extLst>
          </p:cNvPr>
          <p:cNvSpPr txBox="1">
            <a:spLocks/>
          </p:cNvSpPr>
          <p:nvPr/>
        </p:nvSpPr>
        <p:spPr>
          <a:xfrm>
            <a:off x="1143000" y="2478806"/>
            <a:ext cx="9906000" cy="163781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Network monitoring tools</a:t>
            </a:r>
          </a:p>
          <a:p>
            <a:r>
              <a:rPr lang="en-US" dirty="0"/>
              <a:t>Automation?</a:t>
            </a:r>
          </a:p>
          <a:p>
            <a:r>
              <a:rPr lang="en-US" dirty="0"/>
              <a:t>AI?</a:t>
            </a:r>
          </a:p>
          <a:p>
            <a:pPr marL="0" indent="0" algn="ctr">
              <a:buNone/>
            </a:pPr>
            <a:r>
              <a:rPr lang="en-US" dirty="0"/>
              <a:t>If these are solutions, why do we have a persisting problems?</a:t>
            </a:r>
          </a:p>
        </p:txBody>
      </p:sp>
      <p:sp>
        <p:nvSpPr>
          <p:cNvPr id="6" name="Footer Placeholder 5">
            <a:extLst>
              <a:ext uri="{FF2B5EF4-FFF2-40B4-BE49-F238E27FC236}">
                <a16:creationId xmlns:a16="http://schemas.microsoft.com/office/drawing/2014/main" id="{BCCF5935-AD81-1340-9518-23C12E5078BB}"/>
              </a:ext>
            </a:extLst>
          </p:cNvPr>
          <p:cNvSpPr>
            <a:spLocks noGrp="1"/>
          </p:cNvSpPr>
          <p:nvPr>
            <p:ph type="ftr" sz="quarter" idx="11"/>
          </p:nvPr>
        </p:nvSpPr>
        <p:spPr/>
        <p:txBody>
          <a:bodyPr/>
          <a:lstStyle/>
          <a:p>
            <a:r>
              <a:rPr lang="en-US"/>
              <a:t>NH 2022</a:t>
            </a:r>
          </a:p>
        </p:txBody>
      </p:sp>
      <p:pic>
        <p:nvPicPr>
          <p:cNvPr id="7" name="Picture 6" descr="A picture containing text&#10;&#10;Description automatically generated">
            <a:extLst>
              <a:ext uri="{FF2B5EF4-FFF2-40B4-BE49-F238E27FC236}">
                <a16:creationId xmlns:a16="http://schemas.microsoft.com/office/drawing/2014/main" id="{BF922C75-2C74-AA42-ACF0-7D1369EA507E}"/>
              </a:ext>
            </a:extLst>
          </p:cNvPr>
          <p:cNvPicPr>
            <a:picLocks noChangeAspect="1"/>
          </p:cNvPicPr>
          <p:nvPr/>
        </p:nvPicPr>
        <p:blipFill>
          <a:blip r:embed="rId2"/>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254822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3A0F8-492E-614B-B764-6796737FA157}"/>
              </a:ext>
            </a:extLst>
          </p:cNvPr>
          <p:cNvSpPr>
            <a:spLocks noGrp="1"/>
          </p:cNvSpPr>
          <p:nvPr>
            <p:ph type="title"/>
          </p:nvPr>
        </p:nvSpPr>
        <p:spPr>
          <a:xfrm>
            <a:off x="1114426" y="533400"/>
            <a:ext cx="4529138" cy="1671639"/>
          </a:xfrm>
        </p:spPr>
        <p:txBody>
          <a:bodyPr>
            <a:normAutofit/>
          </a:bodyPr>
          <a:lstStyle/>
          <a:p>
            <a:r>
              <a:rPr lang="en-US" dirty="0"/>
              <a:t>Weakest Link?</a:t>
            </a:r>
          </a:p>
        </p:txBody>
      </p:sp>
      <p:sp>
        <p:nvSpPr>
          <p:cNvPr id="3" name="Content Placeholder 2">
            <a:extLst>
              <a:ext uri="{FF2B5EF4-FFF2-40B4-BE49-F238E27FC236}">
                <a16:creationId xmlns:a16="http://schemas.microsoft.com/office/drawing/2014/main" id="{4DD21BAC-F20E-E749-A3FD-8F9A0D48CA30}"/>
              </a:ext>
            </a:extLst>
          </p:cNvPr>
          <p:cNvSpPr>
            <a:spLocks noGrp="1"/>
          </p:cNvSpPr>
          <p:nvPr>
            <p:ph idx="1"/>
          </p:nvPr>
        </p:nvSpPr>
        <p:spPr>
          <a:xfrm>
            <a:off x="311301" y="2617892"/>
            <a:ext cx="4405314" cy="2447924"/>
          </a:xfrm>
        </p:spPr>
        <p:txBody>
          <a:bodyPr>
            <a:normAutofit/>
          </a:bodyPr>
          <a:lstStyle/>
          <a:p>
            <a:pPr>
              <a:lnSpc>
                <a:spcPct val="90000"/>
              </a:lnSpc>
            </a:pPr>
            <a:r>
              <a:rPr lang="en-US" sz="2000" dirty="0"/>
              <a:t>Human interactions are fundamentally intertwined with systems and cannot be avoided altogether</a:t>
            </a:r>
          </a:p>
          <a:p>
            <a:pPr>
              <a:lnSpc>
                <a:spcPct val="90000"/>
              </a:lnSpc>
            </a:pPr>
            <a:r>
              <a:rPr lang="en-US" sz="2000" dirty="0"/>
              <a:t>Current efforts are often ineffective: technology is provided, but the overall success depends on the behaviour of end-users </a:t>
            </a:r>
          </a:p>
        </p:txBody>
      </p:sp>
      <p:cxnSp>
        <p:nvCxnSpPr>
          <p:cNvPr id="21" name="Straight Connector 11">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3">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Chart, timeline, bar chart&#10;&#10;Description automatically generated">
            <a:extLst>
              <a:ext uri="{FF2B5EF4-FFF2-40B4-BE49-F238E27FC236}">
                <a16:creationId xmlns:a16="http://schemas.microsoft.com/office/drawing/2014/main" id="{AA23AB76-8E75-074E-9BD5-17F8740DEBF1}"/>
              </a:ext>
            </a:extLst>
          </p:cNvPr>
          <p:cNvPicPr>
            <a:picLocks noChangeAspect="1"/>
          </p:cNvPicPr>
          <p:nvPr/>
        </p:nvPicPr>
        <p:blipFill>
          <a:blip r:embed="rId3"/>
          <a:stretch>
            <a:fillRect/>
          </a:stretch>
        </p:blipFill>
        <p:spPr>
          <a:xfrm>
            <a:off x="4974338" y="1762593"/>
            <a:ext cx="6373216" cy="4158522"/>
          </a:xfrm>
          <a:prstGeom prst="rect">
            <a:avLst/>
          </a:prstGeom>
          <a:solidFill>
            <a:schemeClr val="tx1"/>
          </a:solidFill>
          <a:ln>
            <a:solidFill>
              <a:schemeClr val="tx1"/>
            </a:solidFill>
          </a:ln>
        </p:spPr>
      </p:pic>
      <p:sp>
        <p:nvSpPr>
          <p:cNvPr id="7" name="TextBox 6">
            <a:extLst>
              <a:ext uri="{FF2B5EF4-FFF2-40B4-BE49-F238E27FC236}">
                <a16:creationId xmlns:a16="http://schemas.microsoft.com/office/drawing/2014/main" id="{6C9A8708-D3FD-B646-9FF0-1CB4B90836CE}"/>
              </a:ext>
            </a:extLst>
          </p:cNvPr>
          <p:cNvSpPr txBox="1"/>
          <p:nvPr/>
        </p:nvSpPr>
        <p:spPr>
          <a:xfrm>
            <a:off x="5846164" y="1304144"/>
            <a:ext cx="4878259" cy="369332"/>
          </a:xfrm>
          <a:prstGeom prst="rect">
            <a:avLst/>
          </a:prstGeom>
          <a:noFill/>
        </p:spPr>
        <p:txBody>
          <a:bodyPr wrap="none" rtlCol="0">
            <a:spAutoFit/>
          </a:bodyPr>
          <a:lstStyle/>
          <a:p>
            <a:r>
              <a:rPr lang="en-US" dirty="0"/>
              <a:t>Types of Attacks (Cyber Security Breaches Survey, 2021)</a:t>
            </a:r>
          </a:p>
        </p:txBody>
      </p:sp>
      <p:sp>
        <p:nvSpPr>
          <p:cNvPr id="8" name="Footer Placeholder 7">
            <a:extLst>
              <a:ext uri="{FF2B5EF4-FFF2-40B4-BE49-F238E27FC236}">
                <a16:creationId xmlns:a16="http://schemas.microsoft.com/office/drawing/2014/main" id="{24B42E69-E1B5-6842-8B58-AABB1709A2C8}"/>
              </a:ext>
            </a:extLst>
          </p:cNvPr>
          <p:cNvSpPr>
            <a:spLocks noGrp="1"/>
          </p:cNvSpPr>
          <p:nvPr>
            <p:ph type="ftr" sz="quarter" idx="11"/>
          </p:nvPr>
        </p:nvSpPr>
        <p:spPr/>
        <p:txBody>
          <a:bodyPr/>
          <a:lstStyle/>
          <a:p>
            <a:r>
              <a:rPr lang="en-US"/>
              <a:t>NH 2022</a:t>
            </a:r>
          </a:p>
        </p:txBody>
      </p:sp>
      <p:pic>
        <p:nvPicPr>
          <p:cNvPr id="10" name="Picture 9" descr="A picture containing text&#10;&#10;Description automatically generated">
            <a:extLst>
              <a:ext uri="{FF2B5EF4-FFF2-40B4-BE49-F238E27FC236}">
                <a16:creationId xmlns:a16="http://schemas.microsoft.com/office/drawing/2014/main" id="{73009778-E1F3-C04F-819C-1EB751CA5067}"/>
              </a:ext>
            </a:extLst>
          </p:cNvPr>
          <p:cNvPicPr>
            <a:picLocks noChangeAspect="1"/>
          </p:cNvPicPr>
          <p:nvPr/>
        </p:nvPicPr>
        <p:blipFill>
          <a:blip r:embed="rId4"/>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318995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BEA40-E44D-524D-ABE1-6024F2121E2D}"/>
              </a:ext>
            </a:extLst>
          </p:cNvPr>
          <p:cNvSpPr>
            <a:spLocks noGrp="1"/>
          </p:cNvSpPr>
          <p:nvPr>
            <p:ph type="title"/>
          </p:nvPr>
        </p:nvSpPr>
        <p:spPr>
          <a:xfrm>
            <a:off x="330444" y="127181"/>
            <a:ext cx="5365818" cy="1671639"/>
          </a:xfrm>
        </p:spPr>
        <p:txBody>
          <a:bodyPr vert="horz" lIns="91440" tIns="45720" rIns="91440" bIns="45720" rtlCol="0" anchor="ctr">
            <a:normAutofit/>
          </a:bodyPr>
          <a:lstStyle/>
          <a:p>
            <a:r>
              <a:rPr lang="en-US" sz="3600"/>
              <a:t>Increased efforts?</a:t>
            </a:r>
            <a:endParaRPr lang="en-US" sz="3600" dirty="0"/>
          </a:p>
        </p:txBody>
      </p:sp>
      <p:sp>
        <p:nvSpPr>
          <p:cNvPr id="5" name="Rectangle 4">
            <a:extLst>
              <a:ext uri="{FF2B5EF4-FFF2-40B4-BE49-F238E27FC236}">
                <a16:creationId xmlns:a16="http://schemas.microsoft.com/office/drawing/2014/main" id="{E6BDF633-4F43-AE4F-B019-98A1EA59872E}"/>
              </a:ext>
            </a:extLst>
          </p:cNvPr>
          <p:cNvSpPr/>
          <p:nvPr/>
        </p:nvSpPr>
        <p:spPr>
          <a:xfrm>
            <a:off x="533398" y="1798820"/>
            <a:ext cx="4976816" cy="4525779"/>
          </a:xfrm>
          <a:prstGeom prst="rect">
            <a:avLst/>
          </a:prstGeom>
        </p:spPr>
        <p:txBody>
          <a:bodyPr vert="horz" lIns="91440" tIns="45720" rIns="91440" bIns="45720" rtlCol="0">
            <a:noAutofit/>
          </a:bodyPr>
          <a:lstStyle/>
          <a:p>
            <a:pPr indent="-228600">
              <a:spcAft>
                <a:spcPts val="600"/>
              </a:spcAft>
              <a:buSzPct val="80000"/>
              <a:buFont typeface="Arial" panose="020B0604020202020204" pitchFamily="34" charset="0"/>
              <a:buChar char="•"/>
            </a:pPr>
            <a:r>
              <a:rPr lang="en-US">
                <a:solidFill>
                  <a:schemeClr val="tx2"/>
                </a:solidFill>
              </a:rPr>
              <a:t>Organisational attitudes are taking a positive turn towards user awareness and education (DCMS, 2020)</a:t>
            </a:r>
          </a:p>
          <a:p>
            <a:pPr indent="-228600">
              <a:spcAft>
                <a:spcPts val="600"/>
              </a:spcAft>
              <a:buSzPct val="80000"/>
              <a:buFont typeface="Arial" panose="020B0604020202020204" pitchFamily="34" charset="0"/>
              <a:buChar char="•"/>
            </a:pPr>
            <a:r>
              <a:rPr lang="en-US">
                <a:solidFill>
                  <a:schemeClr val="tx2"/>
                </a:solidFill>
              </a:rPr>
              <a:t>National Cyber security Strategy - Increased government-wide campaigns introduced to improve overall cyber resilience (NCSC, 2016)</a:t>
            </a:r>
          </a:p>
          <a:p>
            <a:pPr lvl="1" indent="-228600">
              <a:spcAft>
                <a:spcPts val="600"/>
              </a:spcAft>
              <a:buSzPct val="80000"/>
              <a:buFont typeface="Arial" panose="020B0604020202020204" pitchFamily="34" charset="0"/>
              <a:buChar char="•"/>
            </a:pPr>
            <a:r>
              <a:rPr lang="en-US">
                <a:solidFill>
                  <a:schemeClr val="tx2"/>
                </a:solidFill>
              </a:rPr>
              <a:t>Cyber Aware</a:t>
            </a:r>
          </a:p>
          <a:p>
            <a:pPr lvl="1" indent="-228600">
              <a:spcAft>
                <a:spcPts val="600"/>
              </a:spcAft>
              <a:buSzPct val="80000"/>
              <a:buFont typeface="Arial" panose="020B0604020202020204" pitchFamily="34" charset="0"/>
              <a:buChar char="•"/>
            </a:pPr>
            <a:r>
              <a:rPr lang="en-US">
                <a:solidFill>
                  <a:schemeClr val="tx2"/>
                </a:solidFill>
              </a:rPr>
              <a:t>Get Safe Online</a:t>
            </a:r>
          </a:p>
          <a:p>
            <a:pPr lvl="1" indent="-228600">
              <a:spcAft>
                <a:spcPts val="600"/>
              </a:spcAft>
              <a:buSzPct val="80000"/>
              <a:buFont typeface="Arial" panose="020B0604020202020204" pitchFamily="34" charset="0"/>
              <a:buChar char="•"/>
            </a:pPr>
            <a:r>
              <a:rPr lang="en-US">
                <a:solidFill>
                  <a:schemeClr val="tx2"/>
                </a:solidFill>
              </a:rPr>
              <a:t>10 Steps to Cyber Security</a:t>
            </a:r>
          </a:p>
          <a:p>
            <a:pPr lvl="1" indent="-228600">
              <a:spcAft>
                <a:spcPts val="600"/>
              </a:spcAft>
              <a:buSzPct val="80000"/>
              <a:buFont typeface="Arial" panose="020B0604020202020204" pitchFamily="34" charset="0"/>
              <a:buChar char="•"/>
            </a:pPr>
            <a:r>
              <a:rPr lang="en-US">
                <a:solidFill>
                  <a:schemeClr val="tx2"/>
                </a:solidFill>
              </a:rPr>
              <a:t>Cyber Essentials </a:t>
            </a:r>
          </a:p>
          <a:p>
            <a:pPr lvl="1" indent="-228600">
              <a:spcAft>
                <a:spcPts val="600"/>
              </a:spcAft>
              <a:buSzPct val="80000"/>
              <a:buFont typeface="Arial" panose="020B0604020202020204" pitchFamily="34" charset="0"/>
              <a:buChar char="•"/>
            </a:pPr>
            <a:endParaRPr lang="en-US">
              <a:solidFill>
                <a:schemeClr val="tx2"/>
              </a:solidFill>
            </a:endParaRPr>
          </a:p>
          <a:p>
            <a:pPr marL="228600" lvl="1" indent="-228600">
              <a:spcAft>
                <a:spcPts val="600"/>
              </a:spcAft>
              <a:buSzPct val="80000"/>
              <a:buFont typeface="Arial" panose="020B0604020202020204" pitchFamily="34" charset="0"/>
              <a:buChar char="•"/>
            </a:pPr>
            <a:r>
              <a:rPr lang="en-US">
                <a:solidFill>
                  <a:schemeClr val="tx2"/>
                </a:solidFill>
              </a:rPr>
              <a:t>And yet, with majority of </a:t>
            </a:r>
            <a:r>
              <a:rPr lang="en-US"/>
              <a:t>attacks linked to human interactions, only 9% of businesses considered having a formal user education and awareness policy and carry out cyber security training for staff (Cyber Security Breaches Survey, 2021) </a:t>
            </a:r>
          </a:p>
          <a:p>
            <a:pPr marL="228600" lvl="1" indent="-228600">
              <a:spcAft>
                <a:spcPts val="600"/>
              </a:spcAft>
              <a:buSzPct val="80000"/>
              <a:buFont typeface="Arial" panose="020B0604020202020204" pitchFamily="34" charset="0"/>
              <a:buChar char="•"/>
            </a:pPr>
            <a:endParaRPr lang="en-US">
              <a:solidFill>
                <a:schemeClr val="tx2"/>
              </a:solidFill>
            </a:endParaRPr>
          </a:p>
          <a:p>
            <a:pPr marL="228600" lvl="1" indent="-228600">
              <a:spcAft>
                <a:spcPts val="600"/>
              </a:spcAft>
              <a:buSzPct val="80000"/>
              <a:buFont typeface="Arial" panose="020B0604020202020204" pitchFamily="34" charset="0"/>
              <a:buChar char="•"/>
            </a:pPr>
            <a:endParaRPr lang="en-US">
              <a:solidFill>
                <a:schemeClr val="tx2"/>
              </a:solidFill>
            </a:endParaRPr>
          </a:p>
          <a:p>
            <a:pPr indent="-228600">
              <a:spcAft>
                <a:spcPts val="600"/>
              </a:spcAft>
              <a:buSzPct val="80000"/>
              <a:buFont typeface="Arial" panose="020B0604020202020204" pitchFamily="34" charset="0"/>
              <a:buChar char="•"/>
            </a:pPr>
            <a:endParaRPr lang="en-US" dirty="0">
              <a:solidFill>
                <a:schemeClr val="tx2"/>
              </a:solidFill>
            </a:endParaRPr>
          </a:p>
        </p:txBody>
      </p:sp>
      <p:cxnSp>
        <p:nvCxnSpPr>
          <p:cNvPr id="13" name="Straight Connector 12">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81BE2F32-75E1-D64A-B74C-3249E896E8F9}"/>
              </a:ext>
            </a:extLst>
          </p:cNvPr>
          <p:cNvGraphicFramePr/>
          <p:nvPr>
            <p:extLst>
              <p:ext uri="{D42A27DB-BD31-4B8C-83A1-F6EECF244321}">
                <p14:modId xmlns:p14="http://schemas.microsoft.com/office/powerpoint/2010/main" val="708448780"/>
              </p:ext>
            </p:extLst>
          </p:nvPr>
        </p:nvGraphicFramePr>
        <p:xfrm>
          <a:off x="6096001" y="533401"/>
          <a:ext cx="5562600" cy="57911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675A95A-A485-A846-A9BD-FA115CD17A99}"/>
              </a:ext>
            </a:extLst>
          </p:cNvPr>
          <p:cNvSpPr txBox="1"/>
          <p:nvPr/>
        </p:nvSpPr>
        <p:spPr>
          <a:xfrm>
            <a:off x="6095999" y="5931878"/>
            <a:ext cx="5562601" cy="246221"/>
          </a:xfrm>
          <a:prstGeom prst="rect">
            <a:avLst/>
          </a:prstGeom>
          <a:noFill/>
        </p:spPr>
        <p:txBody>
          <a:bodyPr wrap="square" rtlCol="0">
            <a:spAutoFit/>
          </a:bodyPr>
          <a:lstStyle/>
          <a:p>
            <a:pPr algn="ctr">
              <a:spcAft>
                <a:spcPts val="600"/>
              </a:spcAft>
            </a:pPr>
            <a:r>
              <a:rPr lang="en-US" sz="1000" b="1" dirty="0"/>
              <a:t>Cyber Security Breaches Survey 2016 – 2020 </a:t>
            </a:r>
            <a:endParaRPr lang="en-US" sz="1000" dirty="0"/>
          </a:p>
        </p:txBody>
      </p:sp>
      <p:sp>
        <p:nvSpPr>
          <p:cNvPr id="7" name="Footer Placeholder 6">
            <a:extLst>
              <a:ext uri="{FF2B5EF4-FFF2-40B4-BE49-F238E27FC236}">
                <a16:creationId xmlns:a16="http://schemas.microsoft.com/office/drawing/2014/main" id="{16F640D9-87B3-F345-B1F8-A3D4CB12EC7F}"/>
              </a:ext>
            </a:extLst>
          </p:cNvPr>
          <p:cNvSpPr>
            <a:spLocks noGrp="1"/>
          </p:cNvSpPr>
          <p:nvPr>
            <p:ph type="ftr" sz="quarter" idx="11"/>
          </p:nvPr>
        </p:nvSpPr>
        <p:spPr/>
        <p:txBody>
          <a:bodyPr/>
          <a:lstStyle/>
          <a:p>
            <a:r>
              <a:rPr lang="en-US"/>
              <a:t>NH 2022</a:t>
            </a:r>
          </a:p>
        </p:txBody>
      </p:sp>
      <p:pic>
        <p:nvPicPr>
          <p:cNvPr id="12" name="Picture 11" descr="A picture containing text&#10;&#10;Description automatically generated">
            <a:extLst>
              <a:ext uri="{FF2B5EF4-FFF2-40B4-BE49-F238E27FC236}">
                <a16:creationId xmlns:a16="http://schemas.microsoft.com/office/drawing/2014/main" id="{8D639249-CEED-9D4B-9A3E-249022DFDCAC}"/>
              </a:ext>
            </a:extLst>
          </p:cNvPr>
          <p:cNvPicPr>
            <a:picLocks noChangeAspect="1"/>
          </p:cNvPicPr>
          <p:nvPr/>
        </p:nvPicPr>
        <p:blipFill>
          <a:blip r:embed="rId4"/>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98732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0D3509-09B4-0044-9159-FE8893C8ED30}"/>
              </a:ext>
            </a:extLst>
          </p:cNvPr>
          <p:cNvSpPr>
            <a:spLocks noGrp="1"/>
          </p:cNvSpPr>
          <p:nvPr>
            <p:ph type="title"/>
          </p:nvPr>
        </p:nvSpPr>
        <p:spPr>
          <a:xfrm>
            <a:off x="883920" y="800849"/>
            <a:ext cx="4065767" cy="3510553"/>
          </a:xfrm>
        </p:spPr>
        <p:txBody>
          <a:bodyPr anchor="t">
            <a:normAutofit/>
          </a:bodyPr>
          <a:lstStyle/>
          <a:p>
            <a:r>
              <a:rPr lang="en-US"/>
              <a:t>End-Users Security Skillset &amp; Knowledge Framework</a:t>
            </a:r>
            <a:endParaRPr lang="en-US" dirty="0"/>
          </a:p>
        </p:txBody>
      </p:sp>
      <p:sp>
        <p:nvSpPr>
          <p:cNvPr id="7" name="Content Placeholder 6">
            <a:extLst>
              <a:ext uri="{FF2B5EF4-FFF2-40B4-BE49-F238E27FC236}">
                <a16:creationId xmlns:a16="http://schemas.microsoft.com/office/drawing/2014/main" id="{61E0839D-5CCA-2344-8FAA-BA05753AEED3}"/>
              </a:ext>
            </a:extLst>
          </p:cNvPr>
          <p:cNvSpPr>
            <a:spLocks noGrp="1"/>
          </p:cNvSpPr>
          <p:nvPr>
            <p:ph idx="1"/>
          </p:nvPr>
        </p:nvSpPr>
        <p:spPr>
          <a:xfrm>
            <a:off x="5895753" y="533400"/>
            <a:ext cx="5458046" cy="5791200"/>
          </a:xfrm>
        </p:spPr>
        <p:txBody>
          <a:bodyPr anchor="ctr">
            <a:normAutofit/>
          </a:bodyPr>
          <a:lstStyle/>
          <a:p>
            <a:r>
              <a:rPr lang="en-US" b="1" dirty="0"/>
              <a:t>Core Concepts </a:t>
            </a:r>
            <a:r>
              <a:rPr lang="en-US" dirty="0"/>
              <a:t>– Backups, Authentication, Patches &amp; Updates, Anti-malware, Firewalls, Encryption, Data Security, Incident Management, Disaster Recovery</a:t>
            </a:r>
          </a:p>
          <a:p>
            <a:r>
              <a:rPr lang="en-US" b="1" dirty="0"/>
              <a:t>Online Security</a:t>
            </a:r>
          </a:p>
          <a:p>
            <a:r>
              <a:rPr lang="en-US" b="1" dirty="0"/>
              <a:t>Threats and Scams</a:t>
            </a:r>
          </a:p>
          <a:p>
            <a:r>
              <a:rPr lang="en-US" b="1" dirty="0"/>
              <a:t>Network Security</a:t>
            </a:r>
          </a:p>
          <a:p>
            <a:r>
              <a:rPr lang="en-US" b="1" dirty="0"/>
              <a:t>Storage</a:t>
            </a:r>
          </a:p>
          <a:p>
            <a:r>
              <a:rPr lang="en-US" b="1" dirty="0"/>
              <a:t>Communications &amp; Messaging</a:t>
            </a:r>
          </a:p>
          <a:p>
            <a:r>
              <a:rPr lang="en-US" b="1" dirty="0"/>
              <a:t>Device Security</a:t>
            </a:r>
          </a:p>
          <a:p>
            <a:r>
              <a:rPr lang="en-US" b="1" dirty="0"/>
              <a:t>Application Security</a:t>
            </a:r>
          </a:p>
          <a:p>
            <a:pPr marL="0" indent="0">
              <a:buNone/>
            </a:pPr>
            <a:r>
              <a:rPr lang="en-US" dirty="0"/>
              <a:t>(Furnell &amp; Holton, 2020)</a:t>
            </a:r>
          </a:p>
        </p:txBody>
      </p:sp>
      <p:cxnSp>
        <p:nvCxnSpPr>
          <p:cNvPr id="22" name="Straight Connector 15">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7">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D2EDB096-27E5-DD43-BE14-7932DABCF5F6}"/>
              </a:ext>
            </a:extLst>
          </p:cNvPr>
          <p:cNvSpPr>
            <a:spLocks noGrp="1"/>
          </p:cNvSpPr>
          <p:nvPr>
            <p:ph type="ftr" sz="quarter" idx="11"/>
          </p:nvPr>
        </p:nvSpPr>
        <p:spPr/>
        <p:txBody>
          <a:bodyPr/>
          <a:lstStyle/>
          <a:p>
            <a:r>
              <a:rPr lang="en-US"/>
              <a:t>NH 2022</a:t>
            </a:r>
          </a:p>
        </p:txBody>
      </p:sp>
      <p:pic>
        <p:nvPicPr>
          <p:cNvPr id="9" name="Picture 8" descr="A picture containing text&#10;&#10;Description automatically generated">
            <a:extLst>
              <a:ext uri="{FF2B5EF4-FFF2-40B4-BE49-F238E27FC236}">
                <a16:creationId xmlns:a16="http://schemas.microsoft.com/office/drawing/2014/main" id="{A9945A57-A6E7-D844-833F-1E5A84A08E7E}"/>
              </a:ext>
            </a:extLst>
          </p:cNvPr>
          <p:cNvPicPr>
            <a:picLocks noChangeAspect="1"/>
          </p:cNvPicPr>
          <p:nvPr/>
        </p:nvPicPr>
        <p:blipFill>
          <a:blip r:embed="rId2"/>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170813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ECEE-8E2F-074A-AD61-A212CDD420C2}"/>
              </a:ext>
            </a:extLst>
          </p:cNvPr>
          <p:cNvSpPr>
            <a:spLocks noGrp="1"/>
          </p:cNvSpPr>
          <p:nvPr>
            <p:ph type="title"/>
          </p:nvPr>
        </p:nvSpPr>
        <p:spPr>
          <a:xfrm>
            <a:off x="408482" y="-1"/>
            <a:ext cx="9906000" cy="1227193"/>
          </a:xfrm>
        </p:spPr>
        <p:txBody>
          <a:bodyPr>
            <a:normAutofit/>
          </a:bodyPr>
          <a:lstStyle/>
          <a:p>
            <a:r>
              <a:rPr lang="en-US" sz="3600" dirty="0"/>
              <a:t>What does the guidance say?</a:t>
            </a:r>
          </a:p>
        </p:txBody>
      </p:sp>
      <p:pic>
        <p:nvPicPr>
          <p:cNvPr id="4" name="Picture 3" descr="A picture containing text&#10;&#10;Description automatically generated">
            <a:extLst>
              <a:ext uri="{FF2B5EF4-FFF2-40B4-BE49-F238E27FC236}">
                <a16:creationId xmlns:a16="http://schemas.microsoft.com/office/drawing/2014/main" id="{A765246E-5D96-2B44-9E6A-D50FC18D70CE}"/>
              </a:ext>
            </a:extLst>
          </p:cNvPr>
          <p:cNvPicPr>
            <a:picLocks noChangeAspect="1"/>
          </p:cNvPicPr>
          <p:nvPr/>
        </p:nvPicPr>
        <p:blipFill rotWithShape="1">
          <a:blip r:embed="rId3"/>
          <a:srcRect l="187" r="3" b="3"/>
          <a:stretch/>
        </p:blipFill>
        <p:spPr>
          <a:xfrm>
            <a:off x="1235706" y="883585"/>
            <a:ext cx="8488391" cy="5697855"/>
          </a:xfrm>
          <a:prstGeom prst="rect">
            <a:avLst/>
          </a:prstGeom>
          <a:effectLst/>
        </p:spPr>
      </p:pic>
      <p:sp>
        <p:nvSpPr>
          <p:cNvPr id="7" name="Footer Placeholder 6">
            <a:extLst>
              <a:ext uri="{FF2B5EF4-FFF2-40B4-BE49-F238E27FC236}">
                <a16:creationId xmlns:a16="http://schemas.microsoft.com/office/drawing/2014/main" id="{DD71CF08-8740-164C-9690-D033895CB72E}"/>
              </a:ext>
            </a:extLst>
          </p:cNvPr>
          <p:cNvSpPr>
            <a:spLocks noGrp="1"/>
          </p:cNvSpPr>
          <p:nvPr>
            <p:ph type="ftr" sz="quarter" idx="11"/>
          </p:nvPr>
        </p:nvSpPr>
        <p:spPr/>
        <p:txBody>
          <a:bodyPr/>
          <a:lstStyle/>
          <a:p>
            <a:r>
              <a:rPr lang="en-US"/>
              <a:t>NH 2022</a:t>
            </a:r>
          </a:p>
        </p:txBody>
      </p:sp>
      <p:pic>
        <p:nvPicPr>
          <p:cNvPr id="5" name="Picture 4" descr="A picture containing text&#10;&#10;Description automatically generated">
            <a:extLst>
              <a:ext uri="{FF2B5EF4-FFF2-40B4-BE49-F238E27FC236}">
                <a16:creationId xmlns:a16="http://schemas.microsoft.com/office/drawing/2014/main" id="{E907C93F-1569-0D47-890B-7D68133855E3}"/>
              </a:ext>
            </a:extLst>
          </p:cNvPr>
          <p:cNvPicPr>
            <a:picLocks noChangeAspect="1"/>
          </p:cNvPicPr>
          <p:nvPr/>
        </p:nvPicPr>
        <p:blipFill>
          <a:blip r:embed="rId4"/>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350293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06" name="Rectangle 105">
            <a:extLst>
              <a:ext uri="{FF2B5EF4-FFF2-40B4-BE49-F238E27FC236}">
                <a16:creationId xmlns:a16="http://schemas.microsoft.com/office/drawing/2014/main" id="{2D23EF01-5C9E-4B1E-85FE-E230C5BC9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4BBA8B30-585D-4596-A896-BF3FD1FB2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FD94027-0273-4AF2-87C2-49EB6D6550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18708" cy="642738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4870472-9E8A-42D0-BDA3-B312F4C72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2475298"/>
            <a:ext cx="903767" cy="43827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D280D8D-93BB-4BD4-86DA-25993A4B52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6033977"/>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9FEC981-EB48-4A49-88DF-0A6DB2ECB0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602476" y="1392865"/>
            <a:ext cx="589524" cy="54651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B91E5C6-85F3-4BA6-9D1E-794A781F62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DBFF75F-844B-447A-A83D-D0B0D8517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640572" y="0"/>
            <a:ext cx="6551428" cy="10047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5441A6-4416-D746-8C46-4BCCCF0D7B84}"/>
              </a:ext>
            </a:extLst>
          </p:cNvPr>
          <p:cNvSpPr>
            <a:spLocks noGrp="1"/>
          </p:cNvSpPr>
          <p:nvPr>
            <p:ph type="title"/>
          </p:nvPr>
        </p:nvSpPr>
        <p:spPr>
          <a:xfrm>
            <a:off x="946630" y="2500312"/>
            <a:ext cx="2472454" cy="1857375"/>
          </a:xfrm>
        </p:spPr>
        <p:txBody>
          <a:bodyPr anchor="t">
            <a:normAutofit/>
          </a:bodyPr>
          <a:lstStyle/>
          <a:p>
            <a:r>
              <a:rPr lang="en-US" sz="4000" dirty="0"/>
              <a:t>What now?</a:t>
            </a:r>
          </a:p>
        </p:txBody>
      </p:sp>
      <p:graphicFrame>
        <p:nvGraphicFramePr>
          <p:cNvPr id="28" name="Content Placeholder 2">
            <a:extLst>
              <a:ext uri="{FF2B5EF4-FFF2-40B4-BE49-F238E27FC236}">
                <a16:creationId xmlns:a16="http://schemas.microsoft.com/office/drawing/2014/main" id="{6CBD837E-51F3-44C3-B5F3-554421042E4A}"/>
              </a:ext>
            </a:extLst>
          </p:cNvPr>
          <p:cNvGraphicFramePr>
            <a:graphicFrameLocks noGrp="1"/>
          </p:cNvGraphicFramePr>
          <p:nvPr>
            <p:ph idx="1"/>
            <p:extLst>
              <p:ext uri="{D42A27DB-BD31-4B8C-83A1-F6EECF244321}">
                <p14:modId xmlns:p14="http://schemas.microsoft.com/office/powerpoint/2010/main" val="1614388324"/>
              </p:ext>
            </p:extLst>
          </p:nvPr>
        </p:nvGraphicFramePr>
        <p:xfrm>
          <a:off x="4106586" y="788465"/>
          <a:ext cx="7424423" cy="524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EDD3A56-8D2C-3F48-BDF9-507BFDAEF8FE}"/>
              </a:ext>
            </a:extLst>
          </p:cNvPr>
          <p:cNvSpPr>
            <a:spLocks noGrp="1"/>
          </p:cNvSpPr>
          <p:nvPr>
            <p:ph type="ftr" sz="quarter" idx="11"/>
          </p:nvPr>
        </p:nvSpPr>
        <p:spPr/>
        <p:txBody>
          <a:bodyPr/>
          <a:lstStyle/>
          <a:p>
            <a:r>
              <a:rPr lang="en-US"/>
              <a:t>NH 2022</a:t>
            </a:r>
          </a:p>
        </p:txBody>
      </p:sp>
      <p:pic>
        <p:nvPicPr>
          <p:cNvPr id="20" name="Picture 19" descr="A picture containing text&#10;&#10;Description automatically generated">
            <a:extLst>
              <a:ext uri="{FF2B5EF4-FFF2-40B4-BE49-F238E27FC236}">
                <a16:creationId xmlns:a16="http://schemas.microsoft.com/office/drawing/2014/main" id="{B8053124-1951-3B4E-8B2A-5C057E0ED66A}"/>
              </a:ext>
            </a:extLst>
          </p:cNvPr>
          <p:cNvPicPr>
            <a:picLocks noChangeAspect="1"/>
          </p:cNvPicPr>
          <p:nvPr/>
        </p:nvPicPr>
        <p:blipFill>
          <a:blip r:embed="rId7"/>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143895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FE6A-6568-F043-A466-EF39942B28F3}"/>
              </a:ext>
            </a:extLst>
          </p:cNvPr>
          <p:cNvSpPr>
            <a:spLocks noGrp="1"/>
          </p:cNvSpPr>
          <p:nvPr>
            <p:ph type="title"/>
          </p:nvPr>
        </p:nvSpPr>
        <p:spPr/>
        <p:txBody>
          <a:bodyPr/>
          <a:lstStyle/>
          <a:p>
            <a:r>
              <a:rPr lang="en-US"/>
              <a:t>Some Useful </a:t>
            </a:r>
            <a:r>
              <a:rPr lang="en-US" dirty="0"/>
              <a:t>Reading</a:t>
            </a:r>
          </a:p>
        </p:txBody>
      </p:sp>
      <p:sp>
        <p:nvSpPr>
          <p:cNvPr id="3" name="Content Placeholder 2">
            <a:extLst>
              <a:ext uri="{FF2B5EF4-FFF2-40B4-BE49-F238E27FC236}">
                <a16:creationId xmlns:a16="http://schemas.microsoft.com/office/drawing/2014/main" id="{C742C6D1-EFF4-D743-B142-191821775FE6}"/>
              </a:ext>
            </a:extLst>
          </p:cNvPr>
          <p:cNvSpPr>
            <a:spLocks noGrp="1"/>
          </p:cNvSpPr>
          <p:nvPr>
            <p:ph idx="1"/>
          </p:nvPr>
        </p:nvSpPr>
        <p:spPr/>
        <p:txBody>
          <a:bodyPr/>
          <a:lstStyle/>
          <a:p>
            <a:r>
              <a:rPr lang="en-GB" dirty="0"/>
              <a:t>N. Holton and S. Furnell, "Assessing the provision of public-facing cybersecurity guidance for end-users," </a:t>
            </a:r>
            <a:r>
              <a:rPr lang="en-GB" i="1" dirty="0"/>
              <a:t>2020 IEEE 6th International Conference on Collaboration and Internet Computing (CIC)</a:t>
            </a:r>
            <a:r>
              <a:rPr lang="en-GB" dirty="0"/>
              <a:t>, 2020, pp. 161-168.</a:t>
            </a:r>
          </a:p>
          <a:p>
            <a:r>
              <a:rPr lang="en-GB" dirty="0"/>
              <a:t>Cyber Security Breaches Survey 2021 - </a:t>
            </a:r>
            <a:r>
              <a:rPr lang="en-GB" dirty="0">
                <a:hlinkClick r:id="rId2"/>
              </a:rPr>
              <a:t>https://assets.publishing.service.gov.uk/government/uploads/system/uploads/attachment_data/file/972399/Cyber_Security_Breaches_Survey_2021_Statistical_Release.pdf</a:t>
            </a:r>
            <a:r>
              <a:rPr lang="en-GB" dirty="0"/>
              <a:t> </a:t>
            </a:r>
            <a:endParaRPr lang="en-US" dirty="0"/>
          </a:p>
        </p:txBody>
      </p:sp>
      <p:sp>
        <p:nvSpPr>
          <p:cNvPr id="4" name="Footer Placeholder 3">
            <a:extLst>
              <a:ext uri="{FF2B5EF4-FFF2-40B4-BE49-F238E27FC236}">
                <a16:creationId xmlns:a16="http://schemas.microsoft.com/office/drawing/2014/main" id="{51DEC638-2565-6A49-9429-057184297F20}"/>
              </a:ext>
            </a:extLst>
          </p:cNvPr>
          <p:cNvSpPr>
            <a:spLocks noGrp="1"/>
          </p:cNvSpPr>
          <p:nvPr>
            <p:ph type="ftr" sz="quarter" idx="11"/>
          </p:nvPr>
        </p:nvSpPr>
        <p:spPr/>
        <p:txBody>
          <a:bodyPr/>
          <a:lstStyle/>
          <a:p>
            <a:r>
              <a:rPr lang="en-US"/>
              <a:t>NH 2022</a:t>
            </a:r>
          </a:p>
        </p:txBody>
      </p:sp>
      <p:pic>
        <p:nvPicPr>
          <p:cNvPr id="5" name="Picture 4" descr="A picture containing text&#10;&#10;Description automatically generated">
            <a:extLst>
              <a:ext uri="{FF2B5EF4-FFF2-40B4-BE49-F238E27FC236}">
                <a16:creationId xmlns:a16="http://schemas.microsoft.com/office/drawing/2014/main" id="{E321F34E-B4AD-FB44-961A-B7C729AF7F36}"/>
              </a:ext>
            </a:extLst>
          </p:cNvPr>
          <p:cNvPicPr>
            <a:picLocks noChangeAspect="1"/>
          </p:cNvPicPr>
          <p:nvPr/>
        </p:nvPicPr>
        <p:blipFill>
          <a:blip r:embed="rId3"/>
          <a:stretch>
            <a:fillRect/>
          </a:stretch>
        </p:blipFill>
        <p:spPr>
          <a:xfrm>
            <a:off x="9679708" y="6130465"/>
            <a:ext cx="2193717" cy="608756"/>
          </a:xfrm>
          <a:prstGeom prst="rect">
            <a:avLst/>
          </a:prstGeom>
        </p:spPr>
      </p:pic>
    </p:spTree>
    <p:extLst>
      <p:ext uri="{BB962C8B-B14F-4D97-AF65-F5344CB8AC3E}">
        <p14:creationId xmlns:p14="http://schemas.microsoft.com/office/powerpoint/2010/main" val="309074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D419-C076-AB41-BA38-B30E5A47C9DF}"/>
              </a:ext>
            </a:extLst>
          </p:cNvPr>
          <p:cNvSpPr>
            <a:spLocks noGrp="1"/>
          </p:cNvSpPr>
          <p:nvPr>
            <p:ph type="title"/>
          </p:nvPr>
        </p:nvSpPr>
        <p:spPr/>
        <p:txBody>
          <a:bodyPr/>
          <a:lstStyle/>
          <a:p>
            <a:r>
              <a:rPr lang="en-US" dirty="0"/>
              <a:t>A bit of history</a:t>
            </a:r>
          </a:p>
        </p:txBody>
      </p:sp>
      <p:sp>
        <p:nvSpPr>
          <p:cNvPr id="4" name="Rectangle 6">
            <a:extLst>
              <a:ext uri="{FF2B5EF4-FFF2-40B4-BE49-F238E27FC236}">
                <a16:creationId xmlns:a16="http://schemas.microsoft.com/office/drawing/2014/main" id="{A91934FA-9970-654B-846B-6EE1459021DC}"/>
              </a:ext>
            </a:extLst>
          </p:cNvPr>
          <p:cNvSpPr>
            <a:spLocks noGrp="1" noChangeArrowheads="1"/>
          </p:cNvSpPr>
          <p:nvPr>
            <p:ph idx="1"/>
          </p:nvPr>
        </p:nvSpPr>
        <p:spPr bwMode="auto">
          <a:xfrm>
            <a:off x="1143000" y="1695517"/>
            <a:ext cx="99060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spcBef>
                <a:spcPct val="20000"/>
              </a:spcBef>
            </a:pPr>
            <a:r>
              <a:rPr lang="en-GB" altLang="en-US" b="1" dirty="0">
                <a:solidFill>
                  <a:srgbClr val="00002C"/>
                </a:solidFill>
              </a:rPr>
              <a:t>COMPUTER SECURITY </a:t>
            </a:r>
            <a:r>
              <a:rPr lang="en-GB" altLang="en-US" dirty="0">
                <a:solidFill>
                  <a:srgbClr val="00002C"/>
                </a:solidFill>
              </a:rPr>
              <a:t>- Concepts, techniques, technical measures, and administrative measures used to protect information assets from deliberate or inadvertent unauthorized acquisition, damage, disclosure, manipulation, modification, loss, or use (</a:t>
            </a:r>
            <a:r>
              <a:rPr lang="en-GB" altLang="en-US" i="1" dirty="0">
                <a:solidFill>
                  <a:srgbClr val="00002C"/>
                </a:solidFill>
              </a:rPr>
              <a:t>IBM Dictionary of Computing, 1994).</a:t>
            </a:r>
            <a:endParaRPr lang="en-US" altLang="en-US" i="1" dirty="0">
              <a:solidFill>
                <a:srgbClr val="00002C"/>
              </a:solidFill>
            </a:endParaRPr>
          </a:p>
        </p:txBody>
      </p:sp>
      <p:sp>
        <p:nvSpPr>
          <p:cNvPr id="7" name="Rectangle 7">
            <a:extLst>
              <a:ext uri="{FF2B5EF4-FFF2-40B4-BE49-F238E27FC236}">
                <a16:creationId xmlns:a16="http://schemas.microsoft.com/office/drawing/2014/main" id="{5FA69A8E-D74B-0942-A7B3-BEBA92141096}"/>
              </a:ext>
            </a:extLst>
          </p:cNvPr>
          <p:cNvSpPr>
            <a:spLocks noChangeArrowheads="1"/>
          </p:cNvSpPr>
          <p:nvPr/>
        </p:nvSpPr>
        <p:spPr bwMode="auto">
          <a:xfrm>
            <a:off x="1143001" y="2742200"/>
            <a:ext cx="99060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marL="285750" indent="-285750">
              <a:spcBef>
                <a:spcPct val="20000"/>
              </a:spcBef>
              <a:buFont typeface="Arial" panose="020B0604020202020204" pitchFamily="34" charset="0"/>
              <a:buChar char="•"/>
            </a:pPr>
            <a:r>
              <a:rPr lang="en-GB" altLang="en-US" b="1" dirty="0">
                <a:solidFill>
                  <a:srgbClr val="00002C"/>
                </a:solidFill>
              </a:rPr>
              <a:t>INFORMATION SECURITY - </a:t>
            </a:r>
            <a:r>
              <a:rPr lang="en-GB" altLang="en-US" dirty="0">
                <a:solidFill>
                  <a:srgbClr val="00002C"/>
                </a:solidFill>
              </a:rPr>
              <a:t>Protection of information from a wide range of threats in order to ensure business continuity, minimize business risk, and maximize return on investments and business opportunities </a:t>
            </a:r>
            <a:r>
              <a:rPr lang="en-US" altLang="en-US" dirty="0">
                <a:solidFill>
                  <a:srgbClr val="00002C"/>
                </a:solidFill>
              </a:rPr>
              <a:t>(</a:t>
            </a:r>
            <a:r>
              <a:rPr lang="en-GB" altLang="en-US" i="1" dirty="0">
                <a:solidFill>
                  <a:srgbClr val="00002C"/>
                </a:solidFill>
              </a:rPr>
              <a:t>ISO/IEC 17799 Code of practice for information security management, 2005).</a:t>
            </a:r>
            <a:endParaRPr lang="en-US" altLang="en-US" i="1" dirty="0">
              <a:solidFill>
                <a:srgbClr val="00002C"/>
              </a:solidFill>
            </a:endParaRPr>
          </a:p>
        </p:txBody>
      </p:sp>
      <p:sp>
        <p:nvSpPr>
          <p:cNvPr id="9" name="Rectangle 6">
            <a:extLst>
              <a:ext uri="{FF2B5EF4-FFF2-40B4-BE49-F238E27FC236}">
                <a16:creationId xmlns:a16="http://schemas.microsoft.com/office/drawing/2014/main" id="{23F068A6-AAF5-C141-B7FF-E74E78CF7833}"/>
              </a:ext>
            </a:extLst>
          </p:cNvPr>
          <p:cNvSpPr>
            <a:spLocks noChangeArrowheads="1"/>
          </p:cNvSpPr>
          <p:nvPr/>
        </p:nvSpPr>
        <p:spPr bwMode="auto">
          <a:xfrm>
            <a:off x="1226126" y="3788883"/>
            <a:ext cx="10331290" cy="19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spcBef>
                <a:spcPct val="20000"/>
              </a:spcBef>
            </a:pPr>
            <a:r>
              <a:rPr lang="en-GB" altLang="en-US" dirty="0">
                <a:solidFill>
                  <a:srgbClr val="00002C"/>
                </a:solidFill>
              </a:rPr>
              <a:t>“There are a number of terms currently being used by security practitioners that really annoy me, such as ‘threat vector’ and ‘threat landscape’. The worst among these is ‘</a:t>
            </a:r>
            <a:r>
              <a:rPr lang="en-GB" altLang="ja-JP" dirty="0">
                <a:solidFill>
                  <a:srgbClr val="00002C"/>
                </a:solidFill>
              </a:rPr>
              <a:t>cybersecurity</a:t>
            </a:r>
            <a:r>
              <a:rPr lang="en-GB" altLang="en-US" dirty="0">
                <a:solidFill>
                  <a:srgbClr val="00002C"/>
                </a:solidFill>
              </a:rPr>
              <a:t>’</a:t>
            </a:r>
            <a:r>
              <a:rPr lang="en-GB" altLang="ja-JP" dirty="0">
                <a:solidFill>
                  <a:srgbClr val="00002C"/>
                </a:solidFill>
              </a:rPr>
              <a:t>. What a wonderful word. Its real beauty is that it means whatever you want it to. It is now shortened to </a:t>
            </a:r>
            <a:r>
              <a:rPr lang="en-GB" altLang="en-US" dirty="0">
                <a:solidFill>
                  <a:srgbClr val="00002C"/>
                </a:solidFill>
              </a:rPr>
              <a:t>‘</a:t>
            </a:r>
            <a:r>
              <a:rPr lang="en-GB" altLang="ja-JP" dirty="0">
                <a:solidFill>
                  <a:srgbClr val="00002C"/>
                </a:solidFill>
              </a:rPr>
              <a:t>cyber</a:t>
            </a:r>
            <a:r>
              <a:rPr lang="en-GB" altLang="en-US" dirty="0">
                <a:solidFill>
                  <a:srgbClr val="00002C"/>
                </a:solidFill>
              </a:rPr>
              <a:t>’</a:t>
            </a:r>
            <a:r>
              <a:rPr lang="en-GB" altLang="ja-JP" dirty="0">
                <a:solidFill>
                  <a:srgbClr val="00002C"/>
                </a:solidFill>
              </a:rPr>
              <a:t> and is used and misused across the world by serious professionals, semi-literate journalists, snake-oil merchants and associated charlatans alike.</a:t>
            </a:r>
            <a:r>
              <a:rPr lang="en-GB" altLang="en-US" dirty="0">
                <a:solidFill>
                  <a:srgbClr val="00002C"/>
                </a:solidFill>
              </a:rPr>
              <a:t>”</a:t>
            </a:r>
            <a:r>
              <a:rPr lang="en-GB" altLang="en-US" i="1" dirty="0">
                <a:solidFill>
                  <a:srgbClr val="00002C"/>
                </a:solidFill>
              </a:rPr>
              <a:t> </a:t>
            </a:r>
          </a:p>
          <a:p>
            <a:pPr>
              <a:spcBef>
                <a:spcPct val="20000"/>
              </a:spcBef>
            </a:pPr>
            <a:r>
              <a:rPr lang="en-GB" altLang="en-US" i="1" dirty="0">
                <a:solidFill>
                  <a:srgbClr val="00002C"/>
                </a:solidFill>
              </a:rPr>
              <a:t>		- Gregor Campbell, information security consultant, </a:t>
            </a:r>
          </a:p>
          <a:p>
            <a:pPr>
              <a:spcBef>
                <a:spcPct val="20000"/>
              </a:spcBef>
            </a:pPr>
            <a:r>
              <a:rPr lang="en-GB" altLang="en-US" i="1" dirty="0">
                <a:solidFill>
                  <a:srgbClr val="00002C"/>
                </a:solidFill>
                <a:hlinkClick r:id="rId2"/>
              </a:rPr>
              <a:t>www.infosecurity-magazine.com/opinions/comment- cybersecurity-and-reality-whats-in-a-word/</a:t>
            </a:r>
            <a:r>
              <a:rPr lang="en-GB" altLang="en-US" i="1" dirty="0">
                <a:solidFill>
                  <a:srgbClr val="00002C"/>
                </a:solidFill>
              </a:rPr>
              <a:t>, May 2013</a:t>
            </a:r>
          </a:p>
          <a:p>
            <a:pPr algn="r"/>
            <a:endParaRPr lang="en-US" altLang="en-US" i="1" dirty="0">
              <a:solidFill>
                <a:srgbClr val="00002C"/>
              </a:solidFill>
            </a:endParaRPr>
          </a:p>
        </p:txBody>
      </p:sp>
      <p:sp>
        <p:nvSpPr>
          <p:cNvPr id="10" name="Footer Placeholder 9">
            <a:extLst>
              <a:ext uri="{FF2B5EF4-FFF2-40B4-BE49-F238E27FC236}">
                <a16:creationId xmlns:a16="http://schemas.microsoft.com/office/drawing/2014/main" id="{D8A3ABD7-717F-7A4A-9F18-3C8A4675C63A}"/>
              </a:ext>
            </a:extLst>
          </p:cNvPr>
          <p:cNvSpPr>
            <a:spLocks noGrp="1"/>
          </p:cNvSpPr>
          <p:nvPr>
            <p:ph type="ftr" sz="quarter" idx="11"/>
          </p:nvPr>
        </p:nvSpPr>
        <p:spPr/>
        <p:txBody>
          <a:bodyPr/>
          <a:lstStyle/>
          <a:p>
            <a:r>
              <a:rPr lang="en-US"/>
              <a:t>NH 2022</a:t>
            </a:r>
          </a:p>
        </p:txBody>
      </p:sp>
      <p:pic>
        <p:nvPicPr>
          <p:cNvPr id="8" name="Picture 7" descr="A picture containing text&#10;&#10;Description automatically generated">
            <a:extLst>
              <a:ext uri="{FF2B5EF4-FFF2-40B4-BE49-F238E27FC236}">
                <a16:creationId xmlns:a16="http://schemas.microsoft.com/office/drawing/2014/main" id="{72625C0C-E59C-564D-AFB5-2A46FF0279DF}"/>
              </a:ext>
            </a:extLst>
          </p:cNvPr>
          <p:cNvPicPr>
            <a:picLocks noChangeAspect="1"/>
          </p:cNvPicPr>
          <p:nvPr/>
        </p:nvPicPr>
        <p:blipFill>
          <a:blip r:embed="rId3"/>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24860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3FA49195-69EB-4E39-A68A-C232E2D03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92F9DC-743D-47E7-A019-EE09540F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2B565-1AED-D543-BA39-0F782A082DAC}"/>
              </a:ext>
            </a:extLst>
          </p:cNvPr>
          <p:cNvSpPr>
            <a:spLocks noGrp="1"/>
          </p:cNvSpPr>
          <p:nvPr>
            <p:ph type="title"/>
          </p:nvPr>
        </p:nvSpPr>
        <p:spPr>
          <a:xfrm>
            <a:off x="2194560" y="1239078"/>
            <a:ext cx="7802880" cy="3231543"/>
          </a:xfrm>
        </p:spPr>
        <p:txBody>
          <a:bodyPr vert="horz" lIns="91440" tIns="45720" rIns="91440" bIns="45720" rtlCol="0" anchor="b">
            <a:normAutofit/>
          </a:bodyPr>
          <a:lstStyle/>
          <a:p>
            <a:pPr algn="ctr"/>
            <a:r>
              <a:rPr lang="en-US" sz="6600"/>
              <a:t>What is cyber security?</a:t>
            </a:r>
          </a:p>
        </p:txBody>
      </p:sp>
      <p:sp>
        <p:nvSpPr>
          <p:cNvPr id="3" name="Content Placeholder 2">
            <a:extLst>
              <a:ext uri="{FF2B5EF4-FFF2-40B4-BE49-F238E27FC236}">
                <a16:creationId xmlns:a16="http://schemas.microsoft.com/office/drawing/2014/main" id="{11EDCBCB-FCD8-9144-A4FD-DE0781E5A2E2}"/>
              </a:ext>
            </a:extLst>
          </p:cNvPr>
          <p:cNvSpPr>
            <a:spLocks noGrp="1"/>
          </p:cNvSpPr>
          <p:nvPr>
            <p:ph idx="1"/>
          </p:nvPr>
        </p:nvSpPr>
        <p:spPr>
          <a:xfrm>
            <a:off x="3017520" y="4617719"/>
            <a:ext cx="6156961" cy="1259620"/>
          </a:xfrm>
        </p:spPr>
        <p:txBody>
          <a:bodyPr vert="horz" lIns="91440" tIns="45720" rIns="91440" bIns="45720" rtlCol="0" anchor="ctr">
            <a:normAutofit/>
          </a:bodyPr>
          <a:lstStyle/>
          <a:p>
            <a:pPr marL="0" indent="0" algn="ctr">
              <a:lnSpc>
                <a:spcPct val="120000"/>
              </a:lnSpc>
              <a:buNone/>
            </a:pPr>
            <a:r>
              <a:rPr lang="en-US" sz="1800" b="1" cap="all" spc="300" dirty="0"/>
              <a:t>Definition of Cyber Security</a:t>
            </a:r>
          </a:p>
        </p:txBody>
      </p:sp>
      <p:cxnSp>
        <p:nvCxnSpPr>
          <p:cNvPr id="27" name="Straight Connector 26">
            <a:extLst>
              <a:ext uri="{FF2B5EF4-FFF2-40B4-BE49-F238E27FC236}">
                <a16:creationId xmlns:a16="http://schemas.microsoft.com/office/drawing/2014/main" id="{13280B82-CD55-43FD-92C4-F05E2A8D1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32" y="19556"/>
            <a:ext cx="8547253" cy="23223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0A4F542-D561-4AFB-8321-EB900BAF0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31" y="0"/>
            <a:ext cx="1461005" cy="46177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F212F33-E45B-4E42-9B30-50CA60B70C64}"/>
              </a:ext>
            </a:extLst>
          </p:cNvPr>
          <p:cNvSpPr>
            <a:spLocks noGrp="1"/>
          </p:cNvSpPr>
          <p:nvPr>
            <p:ph type="ftr" sz="quarter" idx="11"/>
          </p:nvPr>
        </p:nvSpPr>
        <p:spPr>
          <a:xfrm>
            <a:off x="154429" y="6398878"/>
            <a:ext cx="4497315" cy="365125"/>
          </a:xfrm>
        </p:spPr>
        <p:txBody>
          <a:bodyPr vert="horz" lIns="91440" tIns="45720" rIns="91440" bIns="45720" rtlCol="0" anchor="ctr">
            <a:normAutofit/>
          </a:bodyPr>
          <a:lstStyle/>
          <a:p>
            <a:pPr>
              <a:spcAft>
                <a:spcPts val="600"/>
              </a:spcAft>
            </a:pPr>
            <a:r>
              <a:rPr lang="en-US" b="1" kern="1200" spc="30" baseline="0">
                <a:solidFill>
                  <a:schemeClr val="tx2"/>
                </a:solidFill>
                <a:latin typeface="+mj-lt"/>
                <a:ea typeface="+mn-ea"/>
                <a:cs typeface="+mn-cs"/>
              </a:rPr>
              <a:t>NH 2022</a:t>
            </a:r>
          </a:p>
        </p:txBody>
      </p:sp>
      <p:cxnSp>
        <p:nvCxnSpPr>
          <p:cNvPr id="31" name="Straight Connector 30">
            <a:extLst>
              <a:ext uri="{FF2B5EF4-FFF2-40B4-BE49-F238E27FC236}">
                <a16:creationId xmlns:a16="http://schemas.microsoft.com/office/drawing/2014/main" id="{A4D9248B-0006-4BFE-8110-40C16E45C0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935720" y="3957320"/>
            <a:ext cx="3272713" cy="290067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593BB5-7AFA-4C8F-AECA-CE733B1FD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3326" y="0"/>
            <a:ext cx="1332509"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21483B-CE28-412B-9C71-9BE081E9DC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37960" y="0"/>
            <a:ext cx="5654039" cy="220625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9F4738-DD27-44BE-98C6-AB0B2296B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5196840"/>
            <a:ext cx="5181599" cy="16416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10;&#10;Description automatically generated">
            <a:extLst>
              <a:ext uri="{FF2B5EF4-FFF2-40B4-BE49-F238E27FC236}">
                <a16:creationId xmlns:a16="http://schemas.microsoft.com/office/drawing/2014/main" id="{D3DC7834-622C-7E43-8A22-15350DE26AF6}"/>
              </a:ext>
            </a:extLst>
          </p:cNvPr>
          <p:cNvPicPr>
            <a:picLocks noChangeAspect="1"/>
          </p:cNvPicPr>
          <p:nvPr/>
        </p:nvPicPr>
        <p:blipFill>
          <a:blip r:embed="rId3"/>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177421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EBE2-3A11-9448-A216-8EAA4A4700FC}"/>
              </a:ext>
            </a:extLst>
          </p:cNvPr>
          <p:cNvSpPr>
            <a:spLocks noGrp="1"/>
          </p:cNvSpPr>
          <p:nvPr>
            <p:ph type="title"/>
          </p:nvPr>
        </p:nvSpPr>
        <p:spPr/>
        <p:txBody>
          <a:bodyPr/>
          <a:lstStyle/>
          <a:p>
            <a:r>
              <a:rPr lang="en-US" dirty="0"/>
              <a:t>Possible Overview</a:t>
            </a:r>
          </a:p>
        </p:txBody>
      </p:sp>
      <p:pic>
        <p:nvPicPr>
          <p:cNvPr id="4" name="Picture 1" descr="Screen Shot 2014-09-23 at 12.24.13.png">
            <a:extLst>
              <a:ext uri="{FF2B5EF4-FFF2-40B4-BE49-F238E27FC236}">
                <a16:creationId xmlns:a16="http://schemas.microsoft.com/office/drawing/2014/main" id="{B90582FA-E06E-6247-B28D-D3EA0BA18A9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6965" y="1765157"/>
            <a:ext cx="6240463"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7C39D601-8E0D-C441-A7D7-9A5398E4BF5B}"/>
              </a:ext>
            </a:extLst>
          </p:cNvPr>
          <p:cNvSpPr>
            <a:spLocks noChangeArrowheads="1"/>
          </p:cNvSpPr>
          <p:nvPr/>
        </p:nvSpPr>
        <p:spPr bwMode="auto">
          <a:xfrm>
            <a:off x="2035321" y="5730732"/>
            <a:ext cx="8580437" cy="67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r>
              <a:rPr lang="en-GB" altLang="en-US" sz="1800" i="1" dirty="0">
                <a:solidFill>
                  <a:srgbClr val="00002C"/>
                </a:solidFill>
              </a:rPr>
              <a:t>ISO27032 – Guidelines for Cyber Security, July 2012</a:t>
            </a:r>
          </a:p>
          <a:p>
            <a:pPr algn="r"/>
            <a:endParaRPr lang="en-US" altLang="en-US" sz="2000" i="1" dirty="0">
              <a:solidFill>
                <a:srgbClr val="00002C"/>
              </a:solidFill>
            </a:endParaRPr>
          </a:p>
        </p:txBody>
      </p:sp>
      <p:sp>
        <p:nvSpPr>
          <p:cNvPr id="6" name="Footer Placeholder 5">
            <a:extLst>
              <a:ext uri="{FF2B5EF4-FFF2-40B4-BE49-F238E27FC236}">
                <a16:creationId xmlns:a16="http://schemas.microsoft.com/office/drawing/2014/main" id="{AE368B01-2693-1048-9C6F-BB9B6F9F1BB2}"/>
              </a:ext>
            </a:extLst>
          </p:cNvPr>
          <p:cNvSpPr>
            <a:spLocks noGrp="1"/>
          </p:cNvSpPr>
          <p:nvPr>
            <p:ph type="ftr" sz="quarter" idx="11"/>
          </p:nvPr>
        </p:nvSpPr>
        <p:spPr/>
        <p:txBody>
          <a:bodyPr/>
          <a:lstStyle/>
          <a:p>
            <a:r>
              <a:rPr lang="en-US"/>
              <a:t>NH 2022</a:t>
            </a:r>
          </a:p>
        </p:txBody>
      </p:sp>
      <p:pic>
        <p:nvPicPr>
          <p:cNvPr id="7" name="Picture 6" descr="A picture containing text&#10;&#10;Description automatically generated">
            <a:extLst>
              <a:ext uri="{FF2B5EF4-FFF2-40B4-BE49-F238E27FC236}">
                <a16:creationId xmlns:a16="http://schemas.microsoft.com/office/drawing/2014/main" id="{B0811D4B-8B2A-EA4A-9F42-1830B2311260}"/>
              </a:ext>
            </a:extLst>
          </p:cNvPr>
          <p:cNvPicPr>
            <a:picLocks noChangeAspect="1"/>
          </p:cNvPicPr>
          <p:nvPr/>
        </p:nvPicPr>
        <p:blipFill>
          <a:blip r:embed="rId4"/>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2010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33D5-88E0-4148-8A94-4936819FAE46}"/>
              </a:ext>
            </a:extLst>
          </p:cNvPr>
          <p:cNvSpPr>
            <a:spLocks noGrp="1"/>
          </p:cNvSpPr>
          <p:nvPr>
            <p:ph type="title"/>
          </p:nvPr>
        </p:nvSpPr>
        <p:spPr/>
        <p:txBody>
          <a:bodyPr>
            <a:normAutofit fontScale="90000"/>
          </a:bodyPr>
          <a:lstStyle/>
          <a:p>
            <a:r>
              <a:rPr lang="en-US" dirty="0"/>
              <a:t>How does cyber security affect </a:t>
            </a:r>
            <a:r>
              <a:rPr lang="en-US" sz="5400" dirty="0"/>
              <a:t>Businesses</a:t>
            </a:r>
            <a:r>
              <a:rPr lang="en-US" dirty="0"/>
              <a:t> and </a:t>
            </a:r>
            <a:r>
              <a:rPr lang="en-US" sz="5400" dirty="0"/>
              <a:t>Users</a:t>
            </a:r>
            <a:r>
              <a:rPr lang="en-US" dirty="0"/>
              <a:t>?</a:t>
            </a:r>
          </a:p>
        </p:txBody>
      </p:sp>
      <p:sp>
        <p:nvSpPr>
          <p:cNvPr id="3" name="Content Placeholder 2">
            <a:extLst>
              <a:ext uri="{FF2B5EF4-FFF2-40B4-BE49-F238E27FC236}">
                <a16:creationId xmlns:a16="http://schemas.microsoft.com/office/drawing/2014/main" id="{B99DB7C7-EB15-6740-A3E7-4EECFF3B669D}"/>
              </a:ext>
            </a:extLst>
          </p:cNvPr>
          <p:cNvSpPr>
            <a:spLocks noGrp="1"/>
          </p:cNvSpPr>
          <p:nvPr>
            <p:ph idx="1"/>
          </p:nvPr>
        </p:nvSpPr>
        <p:spPr>
          <a:xfrm>
            <a:off x="1143000" y="2009554"/>
            <a:ext cx="9906000" cy="2232662"/>
          </a:xfrm>
        </p:spPr>
        <p:txBody>
          <a:bodyPr>
            <a:normAutofit/>
          </a:bodyPr>
          <a:lstStyle/>
          <a:p>
            <a:pPr lvl="1"/>
            <a:r>
              <a:rPr lang="en-US" sz="2400" dirty="0"/>
              <a:t>Ever  increasing dependency on </a:t>
            </a:r>
            <a:r>
              <a:rPr lang="en-US" sz="3600" dirty="0"/>
              <a:t>Digital Technology</a:t>
            </a:r>
          </a:p>
          <a:p>
            <a:pPr lvl="1"/>
            <a:r>
              <a:rPr lang="en-US" sz="2400" dirty="0"/>
              <a:t>Emerging</a:t>
            </a:r>
            <a:r>
              <a:rPr lang="en-US" sz="1600" dirty="0"/>
              <a:t> </a:t>
            </a:r>
            <a:r>
              <a:rPr lang="en-US" sz="2400" dirty="0"/>
              <a:t>New </a:t>
            </a:r>
            <a:r>
              <a:rPr lang="en-US" sz="3600" dirty="0"/>
              <a:t>Threats &amp; Risks</a:t>
            </a:r>
          </a:p>
          <a:p>
            <a:pPr lvl="1"/>
            <a:r>
              <a:rPr lang="en-US" sz="2400" dirty="0"/>
              <a:t>Lack of </a:t>
            </a:r>
            <a:r>
              <a:rPr lang="en-US" sz="3600" dirty="0"/>
              <a:t>User Awareness &amp; Basic Protection </a:t>
            </a:r>
          </a:p>
        </p:txBody>
      </p:sp>
      <p:sp>
        <p:nvSpPr>
          <p:cNvPr id="4" name="Content Placeholder 2">
            <a:extLst>
              <a:ext uri="{FF2B5EF4-FFF2-40B4-BE49-F238E27FC236}">
                <a16:creationId xmlns:a16="http://schemas.microsoft.com/office/drawing/2014/main" id="{5C844E0C-9C07-E748-BE82-FBD65AD385C7}"/>
              </a:ext>
            </a:extLst>
          </p:cNvPr>
          <p:cNvSpPr txBox="1">
            <a:spLocks/>
          </p:cNvSpPr>
          <p:nvPr/>
        </p:nvSpPr>
        <p:spPr>
          <a:xfrm>
            <a:off x="1143000" y="4038570"/>
            <a:ext cx="9906000" cy="19436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				</a:t>
            </a:r>
          </a:p>
          <a:p>
            <a:pPr marL="0" indent="0">
              <a:buNone/>
            </a:pPr>
            <a:r>
              <a:rPr lang="en-US" dirty="0"/>
              <a:t>				So, what does it mean to the leadership positions?</a:t>
            </a:r>
            <a:endParaRPr lang="en-US" sz="2400" dirty="0"/>
          </a:p>
        </p:txBody>
      </p:sp>
      <p:pic>
        <p:nvPicPr>
          <p:cNvPr id="6" name="Picture 5" descr="A picture containing text&#10;&#10;Description automatically generated">
            <a:extLst>
              <a:ext uri="{FF2B5EF4-FFF2-40B4-BE49-F238E27FC236}">
                <a16:creationId xmlns:a16="http://schemas.microsoft.com/office/drawing/2014/main" id="{2D227A8E-2771-7045-8FF3-8380772BC9E0}"/>
              </a:ext>
            </a:extLst>
          </p:cNvPr>
          <p:cNvPicPr>
            <a:picLocks noChangeAspect="1"/>
          </p:cNvPicPr>
          <p:nvPr/>
        </p:nvPicPr>
        <p:blipFill>
          <a:blip r:embed="rId2"/>
          <a:stretch>
            <a:fillRect/>
          </a:stretch>
        </p:blipFill>
        <p:spPr>
          <a:xfrm>
            <a:off x="9679708" y="6144113"/>
            <a:ext cx="2193717" cy="608756"/>
          </a:xfrm>
          <a:prstGeom prst="rect">
            <a:avLst/>
          </a:prstGeom>
        </p:spPr>
      </p:pic>
      <p:sp>
        <p:nvSpPr>
          <p:cNvPr id="7" name="Footer Placeholder 6">
            <a:extLst>
              <a:ext uri="{FF2B5EF4-FFF2-40B4-BE49-F238E27FC236}">
                <a16:creationId xmlns:a16="http://schemas.microsoft.com/office/drawing/2014/main" id="{7E818E9E-3E78-D14D-83B6-0E6499364C17}"/>
              </a:ext>
            </a:extLst>
          </p:cNvPr>
          <p:cNvSpPr>
            <a:spLocks noGrp="1"/>
          </p:cNvSpPr>
          <p:nvPr>
            <p:ph type="ftr" sz="quarter" idx="11"/>
          </p:nvPr>
        </p:nvSpPr>
        <p:spPr/>
        <p:txBody>
          <a:bodyPr/>
          <a:lstStyle/>
          <a:p>
            <a:r>
              <a:rPr lang="en-US"/>
              <a:t>NH 2022</a:t>
            </a:r>
          </a:p>
        </p:txBody>
      </p:sp>
    </p:spTree>
    <p:extLst>
      <p:ext uri="{BB962C8B-B14F-4D97-AF65-F5344CB8AC3E}">
        <p14:creationId xmlns:p14="http://schemas.microsoft.com/office/powerpoint/2010/main" val="24656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430E9F-3B61-4A75-9A34-1EF839CC7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A93CC3-99AA-471D-9142-5BD2235D6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D5A1EFF-2E6F-4210-A283-AF9BE5B07C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C9A7BB-4074-4704-B5B6-B526355DFE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5622E3-2C65-496F-9C3F-CBEE21924A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299548"/>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D111D-3746-4B9C-AEE8-7AB8346701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1D3C-1EF9-4A89-B613-EE7B789102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808A86-DCA7-7C45-A1A6-E3BE2C3147BD}"/>
              </a:ext>
            </a:extLst>
          </p:cNvPr>
          <p:cNvSpPr>
            <a:spLocks noGrp="1"/>
          </p:cNvSpPr>
          <p:nvPr>
            <p:ph type="title"/>
          </p:nvPr>
        </p:nvSpPr>
        <p:spPr>
          <a:xfrm>
            <a:off x="1129553" y="497395"/>
            <a:ext cx="10064376" cy="1229756"/>
          </a:xfrm>
        </p:spPr>
        <p:txBody>
          <a:bodyPr>
            <a:normAutofit/>
          </a:bodyPr>
          <a:lstStyle/>
          <a:p>
            <a:r>
              <a:rPr lang="en-US" dirty="0"/>
              <a:t>Digital society</a:t>
            </a:r>
          </a:p>
        </p:txBody>
      </p:sp>
      <p:cxnSp>
        <p:nvCxnSpPr>
          <p:cNvPr id="23" name="Straight Connector 22">
            <a:extLst>
              <a:ext uri="{FF2B5EF4-FFF2-40B4-BE49-F238E27FC236}">
                <a16:creationId xmlns:a16="http://schemas.microsoft.com/office/drawing/2014/main" id="{6DE80A3F-530A-4181-887F-9AAF6DCBFC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14436"/>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0B57D3E-BD8E-41FB-AB00-03C47F69DE89}"/>
              </a:ext>
            </a:extLst>
          </p:cNvPr>
          <p:cNvGraphicFramePr>
            <a:graphicFrameLocks noGrp="1"/>
          </p:cNvGraphicFramePr>
          <p:nvPr>
            <p:ph idx="1"/>
            <p:extLst>
              <p:ext uri="{D42A27DB-BD31-4B8C-83A1-F6EECF244321}">
                <p14:modId xmlns:p14="http://schemas.microsoft.com/office/powerpoint/2010/main" val="590215462"/>
              </p:ext>
            </p:extLst>
          </p:nvPr>
        </p:nvGraphicFramePr>
        <p:xfrm>
          <a:off x="648413" y="1963965"/>
          <a:ext cx="6969608" cy="2408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1B6B6257-0F50-4841-A3C2-E075439D3739}"/>
              </a:ext>
            </a:extLst>
          </p:cNvPr>
          <p:cNvGrpSpPr/>
          <p:nvPr/>
        </p:nvGrpSpPr>
        <p:grpSpPr>
          <a:xfrm>
            <a:off x="1660458" y="4921554"/>
            <a:ext cx="2570258" cy="1530703"/>
            <a:chOff x="1046123" y="1886261"/>
            <a:chExt cx="2693767" cy="1616260"/>
          </a:xfrm>
        </p:grpSpPr>
        <p:sp>
          <p:nvSpPr>
            <p:cNvPr id="26" name="Rectangle 25">
              <a:extLst>
                <a:ext uri="{FF2B5EF4-FFF2-40B4-BE49-F238E27FC236}">
                  <a16:creationId xmlns:a16="http://schemas.microsoft.com/office/drawing/2014/main" id="{9FA4E32F-EC10-A044-88EB-B8087E94AA16}"/>
                </a:ext>
              </a:extLst>
            </p:cNvPr>
            <p:cNvSpPr/>
            <p:nvPr/>
          </p:nvSpPr>
          <p:spPr>
            <a:xfrm>
              <a:off x="1046123" y="1886261"/>
              <a:ext cx="2693767" cy="16162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CCB475FC-D5F3-294D-9013-16FDA1C52001}"/>
                </a:ext>
              </a:extLst>
            </p:cNvPr>
            <p:cNvSpPr txBox="1"/>
            <p:nvPr/>
          </p:nvSpPr>
          <p:spPr>
            <a:xfrm>
              <a:off x="1046123" y="1886261"/>
              <a:ext cx="2693767" cy="1616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400" kern="1200" dirty="0">
                  <a:solidFill>
                    <a:srgbClr val="FFC000"/>
                  </a:solidFill>
                </a:rPr>
                <a:t>Emerging New Threats &amp; Risks</a:t>
              </a:r>
            </a:p>
          </p:txBody>
        </p:sp>
      </p:grpSp>
      <p:grpSp>
        <p:nvGrpSpPr>
          <p:cNvPr id="16" name="Group 15">
            <a:extLst>
              <a:ext uri="{FF2B5EF4-FFF2-40B4-BE49-F238E27FC236}">
                <a16:creationId xmlns:a16="http://schemas.microsoft.com/office/drawing/2014/main" id="{43A34D67-266E-9E4F-AAA0-5ABEFEE3EE5E}"/>
              </a:ext>
            </a:extLst>
          </p:cNvPr>
          <p:cNvGrpSpPr/>
          <p:nvPr/>
        </p:nvGrpSpPr>
        <p:grpSpPr>
          <a:xfrm>
            <a:off x="4239898" y="4921554"/>
            <a:ext cx="2637802" cy="1589960"/>
            <a:chOff x="4009267" y="1886261"/>
            <a:chExt cx="2764557" cy="1671469"/>
          </a:xfrm>
        </p:grpSpPr>
        <p:sp>
          <p:nvSpPr>
            <p:cNvPr id="24" name="Rectangle 23">
              <a:extLst>
                <a:ext uri="{FF2B5EF4-FFF2-40B4-BE49-F238E27FC236}">
                  <a16:creationId xmlns:a16="http://schemas.microsoft.com/office/drawing/2014/main" id="{A665BA11-DBD3-2D41-B62C-DA384983F8F8}"/>
                </a:ext>
              </a:extLst>
            </p:cNvPr>
            <p:cNvSpPr/>
            <p:nvPr/>
          </p:nvSpPr>
          <p:spPr>
            <a:xfrm>
              <a:off x="4009267" y="1886261"/>
              <a:ext cx="2764557" cy="16046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37338FEC-570B-B445-BC3F-C075CF54932B}"/>
                </a:ext>
              </a:extLst>
            </p:cNvPr>
            <p:cNvSpPr txBox="1"/>
            <p:nvPr/>
          </p:nvSpPr>
          <p:spPr>
            <a:xfrm>
              <a:off x="4140735" y="1941470"/>
              <a:ext cx="2501621" cy="1616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400" kern="1200" dirty="0">
                  <a:solidFill>
                    <a:srgbClr val="FFC000"/>
                  </a:solidFill>
                </a:rPr>
                <a:t>Lack of user   awareness &amp; basic protection </a:t>
              </a:r>
            </a:p>
          </p:txBody>
        </p:sp>
      </p:grpSp>
      <p:grpSp>
        <p:nvGrpSpPr>
          <p:cNvPr id="18" name="Group 17">
            <a:extLst>
              <a:ext uri="{FF2B5EF4-FFF2-40B4-BE49-F238E27FC236}">
                <a16:creationId xmlns:a16="http://schemas.microsoft.com/office/drawing/2014/main" id="{A6F34074-13C7-3D48-AA16-3486FABDA7F9}"/>
              </a:ext>
            </a:extLst>
          </p:cNvPr>
          <p:cNvGrpSpPr/>
          <p:nvPr/>
        </p:nvGrpSpPr>
        <p:grpSpPr>
          <a:xfrm>
            <a:off x="6896064" y="4921554"/>
            <a:ext cx="2570258" cy="1501695"/>
            <a:chOff x="6972411" y="1886261"/>
            <a:chExt cx="2693767" cy="1616260"/>
          </a:xfrm>
        </p:grpSpPr>
        <p:sp>
          <p:nvSpPr>
            <p:cNvPr id="20" name="Rectangle 19">
              <a:extLst>
                <a:ext uri="{FF2B5EF4-FFF2-40B4-BE49-F238E27FC236}">
                  <a16:creationId xmlns:a16="http://schemas.microsoft.com/office/drawing/2014/main" id="{381337E7-B96C-5649-BD87-2905E5A4C8DD}"/>
                </a:ext>
              </a:extLst>
            </p:cNvPr>
            <p:cNvSpPr/>
            <p:nvPr/>
          </p:nvSpPr>
          <p:spPr>
            <a:xfrm>
              <a:off x="6972411" y="1886261"/>
              <a:ext cx="2693767" cy="16162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4B88E023-01BC-1741-8BE4-8C129E48E027}"/>
                </a:ext>
              </a:extLst>
            </p:cNvPr>
            <p:cNvSpPr txBox="1"/>
            <p:nvPr/>
          </p:nvSpPr>
          <p:spPr>
            <a:xfrm>
              <a:off x="6972411" y="1886261"/>
              <a:ext cx="2693767" cy="1616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2400" kern="1200" dirty="0">
                  <a:solidFill>
                    <a:srgbClr val="FFC000"/>
                  </a:solidFill>
                </a:rPr>
                <a:t>Widening Skills Gap</a:t>
              </a:r>
            </a:p>
          </p:txBody>
        </p:sp>
      </p:grpSp>
      <p:sp>
        <p:nvSpPr>
          <p:cNvPr id="7" name="Curved Left Arrow 6">
            <a:extLst>
              <a:ext uri="{FF2B5EF4-FFF2-40B4-BE49-F238E27FC236}">
                <a16:creationId xmlns:a16="http://schemas.microsoft.com/office/drawing/2014/main" id="{482A5F2B-81C8-154C-B956-BD80E93A13CF}"/>
              </a:ext>
            </a:extLst>
          </p:cNvPr>
          <p:cNvSpPr/>
          <p:nvPr/>
        </p:nvSpPr>
        <p:spPr>
          <a:xfrm>
            <a:off x="7788317" y="3254187"/>
            <a:ext cx="699189" cy="1724717"/>
          </a:xfrm>
          <a:prstGeom prst="curvedLeftArrow">
            <a:avLst>
              <a:gd name="adj1" fmla="val 25000"/>
              <a:gd name="adj2" fmla="val 50000"/>
              <a:gd name="adj3" fmla="val 36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a:extLst>
              <a:ext uri="{FF2B5EF4-FFF2-40B4-BE49-F238E27FC236}">
                <a16:creationId xmlns:a16="http://schemas.microsoft.com/office/drawing/2014/main" id="{068F7E6B-0B81-9E44-B847-513662D72F5A}"/>
              </a:ext>
            </a:extLst>
          </p:cNvPr>
          <p:cNvSpPr>
            <a:spLocks noGrp="1"/>
          </p:cNvSpPr>
          <p:nvPr>
            <p:ph type="ftr" sz="quarter" idx="11"/>
          </p:nvPr>
        </p:nvSpPr>
        <p:spPr/>
        <p:txBody>
          <a:bodyPr/>
          <a:lstStyle/>
          <a:p>
            <a:r>
              <a:rPr lang="en-US"/>
              <a:t>NH 2022</a:t>
            </a:r>
          </a:p>
        </p:txBody>
      </p:sp>
      <p:pic>
        <p:nvPicPr>
          <p:cNvPr id="28" name="Picture 27" descr="A picture containing text&#10;&#10;Description automatically generated">
            <a:extLst>
              <a:ext uri="{FF2B5EF4-FFF2-40B4-BE49-F238E27FC236}">
                <a16:creationId xmlns:a16="http://schemas.microsoft.com/office/drawing/2014/main" id="{8570DD25-4641-0B42-AEA5-492CF22482B9}"/>
              </a:ext>
            </a:extLst>
          </p:cNvPr>
          <p:cNvPicPr>
            <a:picLocks noChangeAspect="1"/>
          </p:cNvPicPr>
          <p:nvPr/>
        </p:nvPicPr>
        <p:blipFill>
          <a:blip r:embed="rId8"/>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45200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233C-25AE-874A-B85F-E46627EEB0A6}"/>
              </a:ext>
            </a:extLst>
          </p:cNvPr>
          <p:cNvSpPr>
            <a:spLocks noGrp="1"/>
          </p:cNvSpPr>
          <p:nvPr>
            <p:ph type="title"/>
          </p:nvPr>
        </p:nvSpPr>
        <p:spPr/>
        <p:txBody>
          <a:bodyPr/>
          <a:lstStyle/>
          <a:p>
            <a:r>
              <a:rPr lang="en-US" dirty="0"/>
              <a:t>Importance of cyber security</a:t>
            </a:r>
          </a:p>
        </p:txBody>
      </p:sp>
      <p:sp>
        <p:nvSpPr>
          <p:cNvPr id="3" name="Content Placeholder 2">
            <a:extLst>
              <a:ext uri="{FF2B5EF4-FFF2-40B4-BE49-F238E27FC236}">
                <a16:creationId xmlns:a16="http://schemas.microsoft.com/office/drawing/2014/main" id="{E6AF09AF-346B-6941-B0AF-DAA51C6C2254}"/>
              </a:ext>
            </a:extLst>
          </p:cNvPr>
          <p:cNvSpPr>
            <a:spLocks noGrp="1"/>
          </p:cNvSpPr>
          <p:nvPr>
            <p:ph idx="1"/>
          </p:nvPr>
        </p:nvSpPr>
        <p:spPr/>
        <p:txBody>
          <a:bodyPr/>
          <a:lstStyle/>
          <a:p>
            <a:r>
              <a:rPr lang="en-US" dirty="0"/>
              <a:t>Three-quarters of businesses (95% medium and 93% larger businesses) and seven in ten charities say that cyber security is a high priority for directors and senior management.</a:t>
            </a:r>
          </a:p>
          <a:p>
            <a:endParaRPr lang="en-US" dirty="0"/>
          </a:p>
          <a:p>
            <a:r>
              <a:rPr lang="en-US" dirty="0"/>
              <a:t>Increase in large businesses seeking cyber security information or guidance</a:t>
            </a:r>
          </a:p>
          <a:p>
            <a:endParaRPr lang="en-US" dirty="0"/>
          </a:p>
          <a:p>
            <a:pPr marL="0" indent="0">
              <a:buNone/>
            </a:pPr>
            <a:r>
              <a:rPr lang="en-US" dirty="0"/>
              <a:t>(Cyber Security Breaches Survey, 2021)</a:t>
            </a:r>
          </a:p>
        </p:txBody>
      </p:sp>
      <p:sp>
        <p:nvSpPr>
          <p:cNvPr id="4" name="Footer Placeholder 3">
            <a:extLst>
              <a:ext uri="{FF2B5EF4-FFF2-40B4-BE49-F238E27FC236}">
                <a16:creationId xmlns:a16="http://schemas.microsoft.com/office/drawing/2014/main" id="{B7C6A623-7391-744F-BC54-4F0B249DDED3}"/>
              </a:ext>
            </a:extLst>
          </p:cNvPr>
          <p:cNvSpPr>
            <a:spLocks noGrp="1"/>
          </p:cNvSpPr>
          <p:nvPr>
            <p:ph type="ftr" sz="quarter" idx="11"/>
          </p:nvPr>
        </p:nvSpPr>
        <p:spPr/>
        <p:txBody>
          <a:bodyPr/>
          <a:lstStyle/>
          <a:p>
            <a:r>
              <a:rPr lang="en-US"/>
              <a:t>NH 2022</a:t>
            </a:r>
          </a:p>
        </p:txBody>
      </p:sp>
      <p:pic>
        <p:nvPicPr>
          <p:cNvPr id="5" name="Picture 4" descr="A picture containing text&#10;&#10;Description automatically generated">
            <a:extLst>
              <a:ext uri="{FF2B5EF4-FFF2-40B4-BE49-F238E27FC236}">
                <a16:creationId xmlns:a16="http://schemas.microsoft.com/office/drawing/2014/main" id="{1B5B53B8-8809-8743-A600-1A96D72D59F6}"/>
              </a:ext>
            </a:extLst>
          </p:cNvPr>
          <p:cNvPicPr>
            <a:picLocks noChangeAspect="1"/>
          </p:cNvPicPr>
          <p:nvPr/>
        </p:nvPicPr>
        <p:blipFill>
          <a:blip r:embed="rId3"/>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301879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A90EB-0EE4-A94F-89AA-66E40AD8BB35}"/>
              </a:ext>
            </a:extLst>
          </p:cNvPr>
          <p:cNvSpPr>
            <a:spLocks noGrp="1"/>
          </p:cNvSpPr>
          <p:nvPr>
            <p:ph type="title"/>
          </p:nvPr>
        </p:nvSpPr>
        <p:spPr>
          <a:xfrm>
            <a:off x="4941695" y="91538"/>
            <a:ext cx="6238688" cy="1382233"/>
          </a:xfrm>
        </p:spPr>
        <p:txBody>
          <a:bodyPr>
            <a:normAutofit/>
          </a:bodyPr>
          <a:lstStyle/>
          <a:p>
            <a:r>
              <a:rPr lang="en-US" sz="3400" dirty="0"/>
              <a:t>Challenges to Cyber Security</a:t>
            </a:r>
          </a:p>
        </p:txBody>
      </p:sp>
      <p:pic>
        <p:nvPicPr>
          <p:cNvPr id="5" name="Picture 4" descr="A digital stock market graph">
            <a:extLst>
              <a:ext uri="{FF2B5EF4-FFF2-40B4-BE49-F238E27FC236}">
                <a16:creationId xmlns:a16="http://schemas.microsoft.com/office/drawing/2014/main" id="{1874E0D4-1DDD-4E1F-8A66-39344917918B}"/>
              </a:ext>
            </a:extLst>
          </p:cNvPr>
          <p:cNvPicPr>
            <a:picLocks noChangeAspect="1"/>
          </p:cNvPicPr>
          <p:nvPr/>
        </p:nvPicPr>
        <p:blipFill rotWithShape="1">
          <a:blip r:embed="rId3"/>
          <a:srcRect l="40573" r="10300"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Content Placeholder 2">
            <a:extLst>
              <a:ext uri="{FF2B5EF4-FFF2-40B4-BE49-F238E27FC236}">
                <a16:creationId xmlns:a16="http://schemas.microsoft.com/office/drawing/2014/main" id="{A8BBB64D-F65E-774C-BE02-F9C09826DFF8}"/>
              </a:ext>
            </a:extLst>
          </p:cNvPr>
          <p:cNvSpPr>
            <a:spLocks noGrp="1"/>
          </p:cNvSpPr>
          <p:nvPr>
            <p:ph idx="1"/>
          </p:nvPr>
        </p:nvSpPr>
        <p:spPr>
          <a:xfrm>
            <a:off x="4685383" y="1254434"/>
            <a:ext cx="6841599" cy="943822"/>
          </a:xfrm>
        </p:spPr>
        <p:txBody>
          <a:bodyPr>
            <a:normAutofit/>
          </a:bodyPr>
          <a:lstStyle/>
          <a:p>
            <a:pPr marL="0" indent="0">
              <a:buNone/>
            </a:pPr>
            <a:r>
              <a:rPr lang="en-US" dirty="0"/>
              <a:t>What are the ways in which that digital growth can impact your organisation?- </a:t>
            </a:r>
            <a:r>
              <a:rPr lang="en-US" b="1" dirty="0"/>
              <a:t>10mnt group discussion</a:t>
            </a:r>
          </a:p>
        </p:txBody>
      </p:sp>
      <p:cxnSp>
        <p:nvCxnSpPr>
          <p:cNvPr id="11" name="Straight Connector 10">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6D996F4-20FA-3348-8CBA-073A2E2671B0}"/>
              </a:ext>
            </a:extLst>
          </p:cNvPr>
          <p:cNvSpPr txBox="1">
            <a:spLocks/>
          </p:cNvSpPr>
          <p:nvPr/>
        </p:nvSpPr>
        <p:spPr>
          <a:xfrm>
            <a:off x="5303512" y="2198256"/>
            <a:ext cx="5876871" cy="2217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Things to consider,</a:t>
            </a:r>
          </a:p>
          <a:p>
            <a:r>
              <a:rPr lang="en-US" sz="1800" dirty="0"/>
              <a:t>Poor Understanding of risks</a:t>
            </a:r>
          </a:p>
          <a:p>
            <a:r>
              <a:rPr lang="en-US" sz="1800" dirty="0"/>
              <a:t>Lack of Digital literacy</a:t>
            </a:r>
          </a:p>
          <a:p>
            <a:r>
              <a:rPr lang="en-US" sz="1800" dirty="0"/>
              <a:t>Lack of Trust</a:t>
            </a:r>
          </a:p>
          <a:p>
            <a:r>
              <a:rPr lang="en-US" sz="1800" dirty="0"/>
              <a:t>Governance</a:t>
            </a:r>
          </a:p>
          <a:p>
            <a:r>
              <a:rPr lang="en-US" sz="1800" dirty="0"/>
              <a:t>Number of Devices owned by individuals (IoT &amp; BYOD)</a:t>
            </a:r>
          </a:p>
          <a:p>
            <a:r>
              <a:rPr lang="en-US" sz="1800" dirty="0"/>
              <a:t>Social and Professional Networking</a:t>
            </a:r>
          </a:p>
          <a:p>
            <a:r>
              <a:rPr lang="en-US" sz="1800" dirty="0"/>
              <a:t>Cloud Computing</a:t>
            </a:r>
          </a:p>
          <a:p>
            <a:r>
              <a:rPr lang="en-US" sz="1800" dirty="0"/>
              <a:t>Infrastructure and budget</a:t>
            </a:r>
          </a:p>
        </p:txBody>
      </p:sp>
      <p:sp>
        <p:nvSpPr>
          <p:cNvPr id="6" name="Footer Placeholder 5">
            <a:extLst>
              <a:ext uri="{FF2B5EF4-FFF2-40B4-BE49-F238E27FC236}">
                <a16:creationId xmlns:a16="http://schemas.microsoft.com/office/drawing/2014/main" id="{F27EBD8F-2B41-A54B-94C8-CF8E724EF7FF}"/>
              </a:ext>
            </a:extLst>
          </p:cNvPr>
          <p:cNvSpPr>
            <a:spLocks noGrp="1"/>
          </p:cNvSpPr>
          <p:nvPr>
            <p:ph type="ftr" sz="quarter" idx="11"/>
          </p:nvPr>
        </p:nvSpPr>
        <p:spPr/>
        <p:txBody>
          <a:bodyPr/>
          <a:lstStyle/>
          <a:p>
            <a:r>
              <a:rPr lang="en-US"/>
              <a:t>NH 2022</a:t>
            </a:r>
          </a:p>
        </p:txBody>
      </p:sp>
      <p:pic>
        <p:nvPicPr>
          <p:cNvPr id="10" name="Picture 9" descr="A picture containing text&#10;&#10;Description automatically generated">
            <a:extLst>
              <a:ext uri="{FF2B5EF4-FFF2-40B4-BE49-F238E27FC236}">
                <a16:creationId xmlns:a16="http://schemas.microsoft.com/office/drawing/2014/main" id="{E918D953-7212-CD42-A7AF-C58095781704}"/>
              </a:ext>
            </a:extLst>
          </p:cNvPr>
          <p:cNvPicPr>
            <a:picLocks noChangeAspect="1"/>
          </p:cNvPicPr>
          <p:nvPr/>
        </p:nvPicPr>
        <p:blipFill>
          <a:blip r:embed="rId4"/>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160910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AE0423-BDD0-446E-8E7E-AD39C661C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954"/>
            <a:ext cx="12192000" cy="68510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F4B48C8-2A0F-488D-AD2B-8302238506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7150" y="0"/>
            <a:ext cx="75549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17F942-2987-BE45-922B-E71A5D0C04A8}"/>
              </a:ext>
            </a:extLst>
          </p:cNvPr>
          <p:cNvSpPr>
            <a:spLocks noGrp="1"/>
          </p:cNvSpPr>
          <p:nvPr>
            <p:ph type="title"/>
          </p:nvPr>
        </p:nvSpPr>
        <p:spPr>
          <a:xfrm>
            <a:off x="711200" y="2548639"/>
            <a:ext cx="3812717" cy="1374048"/>
          </a:xfrm>
        </p:spPr>
        <p:txBody>
          <a:bodyPr anchor="ctr">
            <a:normAutofit/>
          </a:bodyPr>
          <a:lstStyle/>
          <a:p>
            <a:r>
              <a:rPr lang="en-US" sz="3200" b="1" i="0" dirty="0">
                <a:latin typeface="Calibri" panose="020F0502020204030204" pitchFamily="34" charset="0"/>
                <a:cs typeface="Calibri" panose="020F0502020204030204" pitchFamily="34" charset="0"/>
              </a:rPr>
              <a:t>Severity of the challenges</a:t>
            </a:r>
          </a:p>
        </p:txBody>
      </p:sp>
      <p:cxnSp>
        <p:nvCxnSpPr>
          <p:cNvPr id="14" name="Straight Connector 13">
            <a:extLst>
              <a:ext uri="{FF2B5EF4-FFF2-40B4-BE49-F238E27FC236}">
                <a16:creationId xmlns:a16="http://schemas.microsoft.com/office/drawing/2014/main" id="{C6BEB5BD-6C08-40C8-8912-A7FAB7C45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94040" y="0"/>
            <a:ext cx="32272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278D40-BF46-5546-B69E-F29423342722}"/>
              </a:ext>
            </a:extLst>
          </p:cNvPr>
          <p:cNvSpPr>
            <a:spLocks noGrp="1"/>
          </p:cNvSpPr>
          <p:nvPr>
            <p:ph idx="1"/>
          </p:nvPr>
        </p:nvSpPr>
        <p:spPr>
          <a:xfrm>
            <a:off x="5797686" y="533399"/>
            <a:ext cx="5683114" cy="5771481"/>
          </a:xfrm>
        </p:spPr>
        <p:txBody>
          <a:bodyPr anchor="ctr">
            <a:normAutofit/>
          </a:bodyPr>
          <a:lstStyle/>
          <a:p>
            <a:r>
              <a:rPr lang="en-GB" dirty="0"/>
              <a:t>550m Phishing emails sent out by a single campaign</a:t>
            </a:r>
          </a:p>
          <a:p>
            <a:r>
              <a:rPr lang="en-GB" dirty="0"/>
              <a:t>50% English local authorities relying on legacy software</a:t>
            </a:r>
          </a:p>
          <a:p>
            <a:r>
              <a:rPr lang="en-GB" dirty="0"/>
              <a:t>1,464 Number of Government officials using “Password123” as their password in the US</a:t>
            </a:r>
          </a:p>
          <a:p>
            <a:r>
              <a:rPr lang="en-GB" dirty="0"/>
              <a:t>Number 1 worst password used consecutively since 2015 </a:t>
            </a:r>
          </a:p>
          <a:p>
            <a:r>
              <a:rPr lang="en-GB" dirty="0"/>
              <a:t>6.4b Fake emails sent worldwide – EVERY DAY!</a:t>
            </a:r>
          </a:p>
          <a:p>
            <a:r>
              <a:rPr lang="en-GB" dirty="0"/>
              <a:t>4.7m Job openings  and increasing, but shortage of skilled workers</a:t>
            </a:r>
          </a:p>
          <a:p>
            <a:r>
              <a:rPr lang="en-GB" dirty="0"/>
              <a:t>Internet of Things (IoT)</a:t>
            </a:r>
          </a:p>
          <a:p>
            <a:endParaRPr lang="en-US" dirty="0"/>
          </a:p>
        </p:txBody>
      </p:sp>
      <p:sp>
        <p:nvSpPr>
          <p:cNvPr id="13" name="TextBox 12">
            <a:extLst>
              <a:ext uri="{FF2B5EF4-FFF2-40B4-BE49-F238E27FC236}">
                <a16:creationId xmlns:a16="http://schemas.microsoft.com/office/drawing/2014/main" id="{8A79BE7D-F628-5A40-9735-486840DCB0E3}"/>
              </a:ext>
            </a:extLst>
          </p:cNvPr>
          <p:cNvSpPr txBox="1"/>
          <p:nvPr/>
        </p:nvSpPr>
        <p:spPr>
          <a:xfrm>
            <a:off x="3347576" y="571902"/>
            <a:ext cx="646331" cy="369332"/>
          </a:xfrm>
          <a:prstGeom prst="rect">
            <a:avLst/>
          </a:prstGeom>
          <a:noFill/>
        </p:spPr>
        <p:txBody>
          <a:bodyPr wrap="none" rtlCol="0">
            <a:spAutoFit/>
          </a:bodyPr>
          <a:lstStyle/>
          <a:p>
            <a:r>
              <a:rPr lang="en-US" dirty="0"/>
              <a:t>Fraud</a:t>
            </a:r>
          </a:p>
        </p:txBody>
      </p:sp>
      <p:sp>
        <p:nvSpPr>
          <p:cNvPr id="15" name="TextBox 14">
            <a:extLst>
              <a:ext uri="{FF2B5EF4-FFF2-40B4-BE49-F238E27FC236}">
                <a16:creationId xmlns:a16="http://schemas.microsoft.com/office/drawing/2014/main" id="{C24AA3D1-23E2-E24A-87DB-65D245C6B439}"/>
              </a:ext>
            </a:extLst>
          </p:cNvPr>
          <p:cNvSpPr txBox="1"/>
          <p:nvPr/>
        </p:nvSpPr>
        <p:spPr>
          <a:xfrm>
            <a:off x="1175785" y="4174159"/>
            <a:ext cx="1736373" cy="369332"/>
          </a:xfrm>
          <a:prstGeom prst="rect">
            <a:avLst/>
          </a:prstGeom>
          <a:noFill/>
        </p:spPr>
        <p:txBody>
          <a:bodyPr wrap="none" rtlCol="0">
            <a:spAutoFit/>
          </a:bodyPr>
          <a:lstStyle/>
          <a:p>
            <a:r>
              <a:rPr lang="en-US" dirty="0"/>
              <a:t>Social Engineering</a:t>
            </a:r>
          </a:p>
        </p:txBody>
      </p:sp>
      <p:sp>
        <p:nvSpPr>
          <p:cNvPr id="16" name="TextBox 15">
            <a:extLst>
              <a:ext uri="{FF2B5EF4-FFF2-40B4-BE49-F238E27FC236}">
                <a16:creationId xmlns:a16="http://schemas.microsoft.com/office/drawing/2014/main" id="{F5BFD13A-9A04-1A41-AE80-08238F17EE00}"/>
              </a:ext>
            </a:extLst>
          </p:cNvPr>
          <p:cNvSpPr txBox="1"/>
          <p:nvPr/>
        </p:nvSpPr>
        <p:spPr>
          <a:xfrm>
            <a:off x="330226" y="4860030"/>
            <a:ext cx="1428596" cy="369332"/>
          </a:xfrm>
          <a:prstGeom prst="rect">
            <a:avLst/>
          </a:prstGeom>
          <a:noFill/>
        </p:spPr>
        <p:txBody>
          <a:bodyPr wrap="none" rtlCol="0">
            <a:spAutoFit/>
          </a:bodyPr>
          <a:lstStyle/>
          <a:p>
            <a:r>
              <a:rPr lang="en-US" dirty="0"/>
              <a:t>Insider Threats</a:t>
            </a:r>
          </a:p>
        </p:txBody>
      </p:sp>
      <p:sp>
        <p:nvSpPr>
          <p:cNvPr id="17" name="TextBox 16">
            <a:extLst>
              <a:ext uri="{FF2B5EF4-FFF2-40B4-BE49-F238E27FC236}">
                <a16:creationId xmlns:a16="http://schemas.microsoft.com/office/drawing/2014/main" id="{63051819-B583-0449-AF8C-23D3C55069B2}"/>
              </a:ext>
            </a:extLst>
          </p:cNvPr>
          <p:cNvSpPr txBox="1"/>
          <p:nvPr/>
        </p:nvSpPr>
        <p:spPr>
          <a:xfrm>
            <a:off x="476268" y="441562"/>
            <a:ext cx="889987" cy="369332"/>
          </a:xfrm>
          <a:prstGeom prst="rect">
            <a:avLst/>
          </a:prstGeom>
          <a:noFill/>
        </p:spPr>
        <p:txBody>
          <a:bodyPr wrap="none" rtlCol="0">
            <a:spAutoFit/>
          </a:bodyPr>
          <a:lstStyle/>
          <a:p>
            <a:r>
              <a:rPr lang="en-US" dirty="0"/>
              <a:t>Phishing</a:t>
            </a:r>
          </a:p>
        </p:txBody>
      </p:sp>
      <p:sp>
        <p:nvSpPr>
          <p:cNvPr id="18" name="TextBox 17">
            <a:extLst>
              <a:ext uri="{FF2B5EF4-FFF2-40B4-BE49-F238E27FC236}">
                <a16:creationId xmlns:a16="http://schemas.microsoft.com/office/drawing/2014/main" id="{09B19FF5-3A7F-EB49-85B2-C4463ED64B29}"/>
              </a:ext>
            </a:extLst>
          </p:cNvPr>
          <p:cNvSpPr txBox="1"/>
          <p:nvPr/>
        </p:nvSpPr>
        <p:spPr>
          <a:xfrm>
            <a:off x="721105" y="1975155"/>
            <a:ext cx="1415772" cy="369332"/>
          </a:xfrm>
          <a:prstGeom prst="rect">
            <a:avLst/>
          </a:prstGeom>
          <a:noFill/>
        </p:spPr>
        <p:txBody>
          <a:bodyPr wrap="none" rtlCol="0">
            <a:spAutoFit/>
          </a:bodyPr>
          <a:lstStyle/>
          <a:p>
            <a:r>
              <a:rPr lang="en-US" dirty="0"/>
              <a:t>Data Leakages</a:t>
            </a:r>
          </a:p>
        </p:txBody>
      </p:sp>
      <p:sp>
        <p:nvSpPr>
          <p:cNvPr id="19" name="TextBox 18">
            <a:extLst>
              <a:ext uri="{FF2B5EF4-FFF2-40B4-BE49-F238E27FC236}">
                <a16:creationId xmlns:a16="http://schemas.microsoft.com/office/drawing/2014/main" id="{81089604-80B8-F340-A05F-823EDB8FFF56}"/>
              </a:ext>
            </a:extLst>
          </p:cNvPr>
          <p:cNvSpPr txBox="1"/>
          <p:nvPr/>
        </p:nvSpPr>
        <p:spPr>
          <a:xfrm>
            <a:off x="2836372" y="4655965"/>
            <a:ext cx="941283" cy="369332"/>
          </a:xfrm>
          <a:prstGeom prst="rect">
            <a:avLst/>
          </a:prstGeom>
          <a:noFill/>
        </p:spPr>
        <p:txBody>
          <a:bodyPr wrap="none" rtlCol="0">
            <a:spAutoFit/>
          </a:bodyPr>
          <a:lstStyle/>
          <a:p>
            <a:r>
              <a:rPr lang="en-US" dirty="0"/>
              <a:t>Malware</a:t>
            </a:r>
          </a:p>
        </p:txBody>
      </p:sp>
      <p:sp>
        <p:nvSpPr>
          <p:cNvPr id="20" name="TextBox 19">
            <a:extLst>
              <a:ext uri="{FF2B5EF4-FFF2-40B4-BE49-F238E27FC236}">
                <a16:creationId xmlns:a16="http://schemas.microsoft.com/office/drawing/2014/main" id="{4DE50050-3D44-BC4B-9110-CA5FFF3AC80C}"/>
              </a:ext>
            </a:extLst>
          </p:cNvPr>
          <p:cNvSpPr txBox="1"/>
          <p:nvPr/>
        </p:nvSpPr>
        <p:spPr>
          <a:xfrm>
            <a:off x="485692" y="1345502"/>
            <a:ext cx="1300356" cy="369332"/>
          </a:xfrm>
          <a:prstGeom prst="rect">
            <a:avLst/>
          </a:prstGeom>
          <a:noFill/>
        </p:spPr>
        <p:txBody>
          <a:bodyPr wrap="none" rtlCol="0">
            <a:spAutoFit/>
          </a:bodyPr>
          <a:lstStyle/>
          <a:p>
            <a:r>
              <a:rPr lang="en-US" dirty="0"/>
              <a:t>Identity Theft</a:t>
            </a:r>
          </a:p>
        </p:txBody>
      </p:sp>
      <p:sp>
        <p:nvSpPr>
          <p:cNvPr id="21" name="TextBox 20">
            <a:extLst>
              <a:ext uri="{FF2B5EF4-FFF2-40B4-BE49-F238E27FC236}">
                <a16:creationId xmlns:a16="http://schemas.microsoft.com/office/drawing/2014/main" id="{BFF9ECCA-F600-8B4A-AFC8-E108182FE1F2}"/>
              </a:ext>
            </a:extLst>
          </p:cNvPr>
          <p:cNvSpPr txBox="1"/>
          <p:nvPr/>
        </p:nvSpPr>
        <p:spPr>
          <a:xfrm>
            <a:off x="1539378" y="5361235"/>
            <a:ext cx="2826415" cy="369332"/>
          </a:xfrm>
          <a:prstGeom prst="rect">
            <a:avLst/>
          </a:prstGeom>
          <a:noFill/>
        </p:spPr>
        <p:txBody>
          <a:bodyPr wrap="none" rtlCol="0">
            <a:spAutoFit/>
          </a:bodyPr>
          <a:lstStyle/>
          <a:p>
            <a:r>
              <a:rPr lang="en-US" dirty="0"/>
              <a:t>Financial and Reputational Loss</a:t>
            </a:r>
          </a:p>
        </p:txBody>
      </p:sp>
      <p:sp>
        <p:nvSpPr>
          <p:cNvPr id="22" name="TextBox 21">
            <a:extLst>
              <a:ext uri="{FF2B5EF4-FFF2-40B4-BE49-F238E27FC236}">
                <a16:creationId xmlns:a16="http://schemas.microsoft.com/office/drawing/2014/main" id="{81E97DDA-EEB7-AE45-AEE0-6CA94F5EAA73}"/>
              </a:ext>
            </a:extLst>
          </p:cNvPr>
          <p:cNvSpPr txBox="1"/>
          <p:nvPr/>
        </p:nvSpPr>
        <p:spPr>
          <a:xfrm>
            <a:off x="457728" y="5862440"/>
            <a:ext cx="1274708" cy="369332"/>
          </a:xfrm>
          <a:prstGeom prst="rect">
            <a:avLst/>
          </a:prstGeom>
          <a:noFill/>
        </p:spPr>
        <p:txBody>
          <a:bodyPr wrap="none" rtlCol="0">
            <a:spAutoFit/>
          </a:bodyPr>
          <a:lstStyle/>
          <a:p>
            <a:r>
              <a:rPr lang="en-US" dirty="0"/>
              <a:t>Ransomware</a:t>
            </a:r>
          </a:p>
        </p:txBody>
      </p:sp>
      <p:sp>
        <p:nvSpPr>
          <p:cNvPr id="23" name="TextBox 22">
            <a:extLst>
              <a:ext uri="{FF2B5EF4-FFF2-40B4-BE49-F238E27FC236}">
                <a16:creationId xmlns:a16="http://schemas.microsoft.com/office/drawing/2014/main" id="{85321E96-9A91-3543-B537-AFE61699F115}"/>
              </a:ext>
            </a:extLst>
          </p:cNvPr>
          <p:cNvSpPr txBox="1"/>
          <p:nvPr/>
        </p:nvSpPr>
        <p:spPr>
          <a:xfrm>
            <a:off x="1931293" y="774162"/>
            <a:ext cx="659155" cy="369332"/>
          </a:xfrm>
          <a:prstGeom prst="rect">
            <a:avLst/>
          </a:prstGeom>
          <a:noFill/>
        </p:spPr>
        <p:txBody>
          <a:bodyPr wrap="none" rtlCol="0">
            <a:spAutoFit/>
          </a:bodyPr>
          <a:lstStyle/>
          <a:p>
            <a:r>
              <a:rPr lang="en-US" dirty="0"/>
              <a:t>Spam</a:t>
            </a:r>
          </a:p>
        </p:txBody>
      </p:sp>
      <p:sp>
        <p:nvSpPr>
          <p:cNvPr id="24" name="TextBox 23">
            <a:extLst>
              <a:ext uri="{FF2B5EF4-FFF2-40B4-BE49-F238E27FC236}">
                <a16:creationId xmlns:a16="http://schemas.microsoft.com/office/drawing/2014/main" id="{3CC81D39-C856-F44D-805A-0FC52E9ED313}"/>
              </a:ext>
            </a:extLst>
          </p:cNvPr>
          <p:cNvSpPr txBox="1"/>
          <p:nvPr/>
        </p:nvSpPr>
        <p:spPr>
          <a:xfrm>
            <a:off x="2701915" y="1603058"/>
            <a:ext cx="1492716" cy="369332"/>
          </a:xfrm>
          <a:prstGeom prst="rect">
            <a:avLst/>
          </a:prstGeom>
          <a:noFill/>
        </p:spPr>
        <p:txBody>
          <a:bodyPr wrap="none" rtlCol="0">
            <a:spAutoFit/>
          </a:bodyPr>
          <a:lstStyle/>
          <a:p>
            <a:r>
              <a:rPr lang="en-US" dirty="0"/>
              <a:t>Data Espionage</a:t>
            </a:r>
          </a:p>
        </p:txBody>
      </p:sp>
      <p:sp>
        <p:nvSpPr>
          <p:cNvPr id="25" name="TextBox 24">
            <a:extLst>
              <a:ext uri="{FF2B5EF4-FFF2-40B4-BE49-F238E27FC236}">
                <a16:creationId xmlns:a16="http://schemas.microsoft.com/office/drawing/2014/main" id="{3F6A4D2A-8B2F-6943-9DC4-0A7C8696F106}"/>
              </a:ext>
            </a:extLst>
          </p:cNvPr>
          <p:cNvSpPr txBox="1"/>
          <p:nvPr/>
        </p:nvSpPr>
        <p:spPr>
          <a:xfrm>
            <a:off x="1529462" y="6207175"/>
            <a:ext cx="3044423" cy="369332"/>
          </a:xfrm>
          <a:prstGeom prst="rect">
            <a:avLst/>
          </a:prstGeom>
          <a:noFill/>
        </p:spPr>
        <p:txBody>
          <a:bodyPr wrap="none" rtlCol="0">
            <a:spAutoFit/>
          </a:bodyPr>
          <a:lstStyle/>
          <a:p>
            <a:r>
              <a:rPr lang="en-US" dirty="0"/>
              <a:t>Viruses/worms/trojans/APT/RATS</a:t>
            </a:r>
          </a:p>
        </p:txBody>
      </p:sp>
      <p:sp>
        <p:nvSpPr>
          <p:cNvPr id="26" name="TextBox 25">
            <a:extLst>
              <a:ext uri="{FF2B5EF4-FFF2-40B4-BE49-F238E27FC236}">
                <a16:creationId xmlns:a16="http://schemas.microsoft.com/office/drawing/2014/main" id="{116AC955-06A7-554F-95F6-90F26E053183}"/>
              </a:ext>
            </a:extLst>
          </p:cNvPr>
          <p:cNvSpPr txBox="1"/>
          <p:nvPr/>
        </p:nvSpPr>
        <p:spPr>
          <a:xfrm>
            <a:off x="2874643" y="1019194"/>
            <a:ext cx="736099" cy="369332"/>
          </a:xfrm>
          <a:prstGeom prst="rect">
            <a:avLst/>
          </a:prstGeom>
          <a:noFill/>
        </p:spPr>
        <p:txBody>
          <a:bodyPr wrap="none" rtlCol="0">
            <a:spAutoFit/>
          </a:bodyPr>
          <a:lstStyle/>
          <a:p>
            <a:r>
              <a:rPr lang="en-US" dirty="0"/>
              <a:t>Scams</a:t>
            </a:r>
          </a:p>
        </p:txBody>
      </p:sp>
      <p:sp>
        <p:nvSpPr>
          <p:cNvPr id="4" name="Footer Placeholder 3">
            <a:extLst>
              <a:ext uri="{FF2B5EF4-FFF2-40B4-BE49-F238E27FC236}">
                <a16:creationId xmlns:a16="http://schemas.microsoft.com/office/drawing/2014/main" id="{AA954012-C282-D740-9A92-E86D352CE3E7}"/>
              </a:ext>
            </a:extLst>
          </p:cNvPr>
          <p:cNvSpPr>
            <a:spLocks noGrp="1"/>
          </p:cNvSpPr>
          <p:nvPr>
            <p:ph type="ftr" sz="quarter" idx="11"/>
          </p:nvPr>
        </p:nvSpPr>
        <p:spPr/>
        <p:txBody>
          <a:bodyPr/>
          <a:lstStyle/>
          <a:p>
            <a:r>
              <a:rPr lang="en-US"/>
              <a:t>NH 2022</a:t>
            </a:r>
          </a:p>
        </p:txBody>
      </p:sp>
      <p:pic>
        <p:nvPicPr>
          <p:cNvPr id="27" name="Picture 26" descr="A picture containing text&#10;&#10;Description automatically generated">
            <a:extLst>
              <a:ext uri="{FF2B5EF4-FFF2-40B4-BE49-F238E27FC236}">
                <a16:creationId xmlns:a16="http://schemas.microsoft.com/office/drawing/2014/main" id="{7AB142E5-310E-9240-9E0A-B023212D461A}"/>
              </a:ext>
            </a:extLst>
          </p:cNvPr>
          <p:cNvPicPr>
            <a:picLocks noChangeAspect="1"/>
          </p:cNvPicPr>
          <p:nvPr/>
        </p:nvPicPr>
        <p:blipFill>
          <a:blip r:embed="rId3"/>
          <a:stretch>
            <a:fillRect/>
          </a:stretch>
        </p:blipFill>
        <p:spPr>
          <a:xfrm>
            <a:off x="9679708" y="6144113"/>
            <a:ext cx="2193717" cy="608756"/>
          </a:xfrm>
          <a:prstGeom prst="rect">
            <a:avLst/>
          </a:prstGeom>
        </p:spPr>
      </p:pic>
    </p:spTree>
    <p:extLst>
      <p:ext uri="{BB962C8B-B14F-4D97-AF65-F5344CB8AC3E}">
        <p14:creationId xmlns:p14="http://schemas.microsoft.com/office/powerpoint/2010/main" val="2170035750"/>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8384</TotalTime>
  <Words>1700</Words>
  <Application>Microsoft Macintosh PowerPoint</Application>
  <PresentationFormat>Widescreen</PresentationFormat>
  <Paragraphs>177</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Univers Condensed Light</vt:lpstr>
      <vt:lpstr>Walbaum Display Light</vt:lpstr>
      <vt:lpstr>AngleLinesVTI</vt:lpstr>
      <vt:lpstr>BEMM212DA</vt:lpstr>
      <vt:lpstr>A bit of history</vt:lpstr>
      <vt:lpstr>What is cyber security?</vt:lpstr>
      <vt:lpstr>Possible Overview</vt:lpstr>
      <vt:lpstr>How does cyber security affect Businesses and Users?</vt:lpstr>
      <vt:lpstr>Digital society</vt:lpstr>
      <vt:lpstr>Importance of cyber security</vt:lpstr>
      <vt:lpstr>Challenges to Cyber Security</vt:lpstr>
      <vt:lpstr>Severity of the challenges</vt:lpstr>
      <vt:lpstr>Understanding the Prevailing Issues</vt:lpstr>
      <vt:lpstr>Possible solutions?</vt:lpstr>
      <vt:lpstr>Weakest Link?</vt:lpstr>
      <vt:lpstr>Increased efforts?</vt:lpstr>
      <vt:lpstr>End-Users Security Skillset &amp; Knowledge Framework</vt:lpstr>
      <vt:lpstr>What does the guidance say?</vt:lpstr>
      <vt:lpstr>What now?</vt:lpstr>
      <vt:lpstr>Some Useful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BEMM212DA</dc:title>
  <dc:creator>Nirosha Holton</dc:creator>
  <cp:lastModifiedBy>Nirosha Holton</cp:lastModifiedBy>
  <cp:revision>10</cp:revision>
  <dcterms:created xsi:type="dcterms:W3CDTF">2022-01-06T09:02:49Z</dcterms:created>
  <dcterms:modified xsi:type="dcterms:W3CDTF">2022-02-04T14:39:13Z</dcterms:modified>
</cp:coreProperties>
</file>