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9A8E05-9EFE-455B-B5DD-133C620BB245}"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956499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A8E05-9EFE-455B-B5DD-133C620BB245}"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410274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A8E05-9EFE-455B-B5DD-133C620BB245}"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334053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9A8E05-9EFE-455B-B5DD-133C620BB245}"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7418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9A8E05-9EFE-455B-B5DD-133C620BB245}"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281426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9A8E05-9EFE-455B-B5DD-133C620BB245}"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186931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9A8E05-9EFE-455B-B5DD-133C620BB245}" type="datetimeFigureOut">
              <a:rPr lang="en-GB" smtClean="0"/>
              <a:t>30/09/2021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428089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9A8E05-9EFE-455B-B5DD-133C620BB245}" type="datetimeFigureOut">
              <a:rPr lang="en-GB" smtClean="0"/>
              <a:t>30/09/2021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178139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A8E05-9EFE-455B-B5DD-133C620BB245}" type="datetimeFigureOut">
              <a:rPr lang="en-GB" smtClean="0"/>
              <a:t>30/09/2021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391208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9A8E05-9EFE-455B-B5DD-133C620BB245}"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240061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9A8E05-9EFE-455B-B5DD-133C620BB245}"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60C7C0-BAEA-407F-A9D8-1EEE6E1ECE2B}" type="slidenum">
              <a:rPr lang="en-GB" smtClean="0"/>
              <a:t>‹#›</a:t>
            </a:fld>
            <a:endParaRPr lang="en-GB"/>
          </a:p>
        </p:txBody>
      </p:sp>
    </p:spTree>
    <p:extLst>
      <p:ext uri="{BB962C8B-B14F-4D97-AF65-F5344CB8AC3E}">
        <p14:creationId xmlns:p14="http://schemas.microsoft.com/office/powerpoint/2010/main" val="6705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A8E05-9EFE-455B-B5DD-133C620BB245}" type="datetimeFigureOut">
              <a:rPr lang="en-GB" smtClean="0"/>
              <a:t>30/09/2021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0C7C0-BAEA-407F-A9D8-1EEE6E1ECE2B}" type="slidenum">
              <a:rPr lang="en-GB" smtClean="0"/>
              <a:t>‹#›</a:t>
            </a:fld>
            <a:endParaRPr lang="en-GB"/>
          </a:p>
        </p:txBody>
      </p:sp>
    </p:spTree>
    <p:extLst>
      <p:ext uri="{BB962C8B-B14F-4D97-AF65-F5344CB8AC3E}">
        <p14:creationId xmlns:p14="http://schemas.microsoft.com/office/powerpoint/2010/main" val="2076956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328" y="142333"/>
            <a:ext cx="5791199" cy="5324535"/>
          </a:xfrm>
          <a:prstGeom prst="rect">
            <a:avLst/>
          </a:prstGeom>
          <a:ln w="38100">
            <a:solidFill>
              <a:srgbClr val="C000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sng" strike="noStrike" kern="1200" cap="none" spc="0" normalizeH="0" baseline="0" noProof="0" dirty="0" smtClean="0">
                <a:ln>
                  <a:noFill/>
                </a:ln>
                <a:solidFill>
                  <a:prstClr val="black"/>
                </a:solidFill>
                <a:effectLst/>
                <a:uLnTx/>
                <a:uFillTx/>
                <a:latin typeface="Calibri" panose="020F0502020204030204"/>
                <a:ea typeface="+mn-ea"/>
                <a:cs typeface="+mn-cs"/>
              </a:rPr>
              <a:t>According to </a:t>
            </a:r>
            <a:r>
              <a:rPr kumimoji="0" lang="en-GB" sz="1600" b="1" i="0" u="sng" strike="noStrike" kern="1200" cap="none" spc="0" normalizeH="0" baseline="0" noProof="0" dirty="0" smtClean="0">
                <a:ln>
                  <a:noFill/>
                </a:ln>
                <a:solidFill>
                  <a:srgbClr val="C00000"/>
                </a:solidFill>
                <a:effectLst/>
                <a:uLnTx/>
                <a:uFillTx/>
                <a:latin typeface="Calibri" panose="020F0502020204030204"/>
                <a:ea typeface="+mn-ea"/>
                <a:cs typeface="+mn-cs"/>
              </a:rPr>
              <a:t>Professor Richard Holmes</a:t>
            </a:r>
            <a:r>
              <a:rPr kumimoji="0" lang="en-GB" sz="1400" b="0" i="0" u="sng"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GB" sz="1400" b="1" i="0" u="sng" strike="noStrike" kern="1200" cap="none" spc="0" normalizeH="0" baseline="0" noProof="0" dirty="0" smtClean="0">
                <a:ln>
                  <a:noFill/>
                </a:ln>
                <a:solidFill>
                  <a:prstClr val="black"/>
                </a:solidFill>
                <a:effectLst/>
                <a:uLnTx/>
                <a:uFillTx/>
                <a:latin typeface="Calibri" panose="020F0502020204030204"/>
                <a:ea typeface="+mn-ea"/>
                <a:cs typeface="+mn-cs"/>
              </a:rPr>
              <a:t>the </a:t>
            </a:r>
            <a:r>
              <a:rPr kumimoji="0" lang="en-GB" sz="1800" b="1" i="0" u="sng" strike="noStrike" kern="1200" cap="none" spc="0" normalizeH="0" baseline="0" noProof="0" dirty="0" smtClean="0">
                <a:ln>
                  <a:noFill/>
                </a:ln>
                <a:solidFill>
                  <a:prstClr val="black"/>
                </a:solidFill>
                <a:effectLst/>
                <a:uLnTx/>
                <a:uFillTx/>
                <a:latin typeface="Calibri" panose="020F0502020204030204"/>
                <a:ea typeface="+mn-ea"/>
                <a:cs typeface="+mn-cs"/>
              </a:rPr>
              <a:t>Ten diseases of Leadership </a:t>
            </a:r>
            <a:r>
              <a:rPr kumimoji="0" lang="en-GB" sz="1400" b="1" i="0" u="sng" strike="noStrike" kern="1200" cap="none" spc="0" normalizeH="0" baseline="0" noProof="0" dirty="0" smtClean="0">
                <a:ln>
                  <a:noFill/>
                </a:ln>
                <a:solidFill>
                  <a:prstClr val="black"/>
                </a:solidFill>
                <a:effectLst/>
                <a:uLnTx/>
                <a:uFillTx/>
                <a:latin typeface="Calibri" panose="020F0502020204030204"/>
                <a:ea typeface="+mn-ea"/>
                <a:cs typeface="+mn-cs"/>
              </a:rPr>
              <a:t>are: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(1)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Lack of moral courage.</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fail to act and do the right thing even when they know they should.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(2)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Failure to recognise that opposition can be loyal</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do not recognise the moral courage required by subordinates to challenge a plan. They do not give due consideration to their subordinates’ opinions and ideas.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(3)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Consent and evade</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openly agree to implement a plan to please their superiors although they disagree with it personally. Such individuals then proceed to avoid implementing the plan and have a negative impact on the entire organisation.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(4)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‘There is a need to know and you do not need to know’. </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Information is power. Leaders who try to reinforce their position of authority by needlessly retaining information, reducing their subordinates’ ability to contribute and act on their own initiative will stifle empowerment.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(5)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‘Do not bother me with the facts, I have already made up my mind’. </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Leaders who lack flexibility and are determined to drive their chosen plan through to completion regardless of new information or changes in the situation. </a:t>
            </a:r>
          </a:p>
        </p:txBody>
      </p:sp>
      <p:sp>
        <p:nvSpPr>
          <p:cNvPr id="4" name="TextBox 3"/>
          <p:cNvSpPr txBox="1"/>
          <p:nvPr/>
        </p:nvSpPr>
        <p:spPr>
          <a:xfrm>
            <a:off x="6483927" y="142334"/>
            <a:ext cx="5504873" cy="5262979"/>
          </a:xfrm>
          <a:prstGeom prst="rect">
            <a:avLst/>
          </a:prstGeom>
          <a:noFill/>
          <a:ln w="38100">
            <a:solidFill>
              <a:srgbClr val="7030A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(6)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The quest for the 100% solution</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delay making a decision and acting because of their insatiable need for more information, which may never be complete in reality.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(7)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Equating the quality of the advice with the rank of the person providing 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Leaders who fail to recognise that wisdom and insight are not inextricably linked to rank and experience. In some circumstances, junior subordinates or individuals outside of the team might offer the most accurate insight into a situation.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(8)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‘I am too busy to win’. </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Leaders who are so focused on executing the plan or routine business that they fail to identify and exploit opportunities for success and innovation.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(9)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‘I can do your job too’.</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readily descend into their old comfort zones and micro-manage subordinate leaders. In so doing they fail to apply Mission Command, reduce trust and undermine empowerment.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(10) </a:t>
            </a:r>
            <a:r>
              <a:rPr kumimoji="0" lang="en-GB" sz="1600" b="1" i="0" u="none" strike="noStrike" kern="1200" cap="none" spc="0" normalizeH="0" baseline="0" noProof="0" dirty="0" smtClean="0">
                <a:ln>
                  <a:noFill/>
                </a:ln>
                <a:solidFill>
                  <a:prstClr val="black"/>
                </a:solidFill>
                <a:effectLst/>
                <a:uLnTx/>
                <a:uFillTx/>
                <a:latin typeface="Calibri" panose="020F0502020204030204"/>
                <a:ea typeface="+mn-ea"/>
                <a:cs typeface="+mn-cs"/>
              </a:rPr>
              <a:t>Big soldier, cold shadow</a:t>
            </a:r>
            <a:r>
              <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Leaders who might outwardly appear successful but are actually responsible for creating a negative leadership climate within their teams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6483927" y="6036254"/>
            <a:ext cx="471978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Lecture by Professor Richard Holmes, UK Defence Academy, Shrivenham, 2003.</a:t>
            </a:r>
          </a:p>
        </p:txBody>
      </p:sp>
    </p:spTree>
    <p:extLst>
      <p:ext uri="{BB962C8B-B14F-4D97-AF65-F5344CB8AC3E}">
        <p14:creationId xmlns:p14="http://schemas.microsoft.com/office/powerpoint/2010/main" val="423925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B61DA8CE6B8A4590CE3B16AED8BDEB" ma:contentTypeVersion="13" ma:contentTypeDescription="Create a new document." ma:contentTypeScope="" ma:versionID="03b5e643261518e5c188e3aae21944dc">
  <xsd:schema xmlns:xsd="http://www.w3.org/2001/XMLSchema" xmlns:xs="http://www.w3.org/2001/XMLSchema" xmlns:p="http://schemas.microsoft.com/office/2006/metadata/properties" xmlns:ns3="e5e93650-6257-4dc0-b33f-d531473ccdfe" xmlns:ns4="a447a8ed-eb03-4cea-9663-47aa743db2c0" targetNamespace="http://schemas.microsoft.com/office/2006/metadata/properties" ma:root="true" ma:fieldsID="41931f6391dd5ad70cbf0e500753fead" ns3:_="" ns4:_="">
    <xsd:import namespace="e5e93650-6257-4dc0-b33f-d531473ccdfe"/>
    <xsd:import namespace="a447a8ed-eb03-4cea-9663-47aa743db2c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e93650-6257-4dc0-b33f-d531473ccdf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47a8ed-eb03-4cea-9663-47aa743db2c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BC6B08-7036-432B-AC8B-CB9D1F1EB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e93650-6257-4dc0-b33f-d531473ccdfe"/>
    <ds:schemaRef ds:uri="a447a8ed-eb03-4cea-9663-47aa743db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F41621-A403-487F-8774-AE1D17D8EA6B}">
  <ds:schemaRefs>
    <ds:schemaRef ds:uri="http://schemas.microsoft.com/sharepoint/v3/contenttype/forms"/>
  </ds:schemaRefs>
</ds:datastoreItem>
</file>

<file path=customXml/itemProps3.xml><?xml version="1.0" encoding="utf-8"?>
<ds:datastoreItem xmlns:ds="http://schemas.openxmlformats.org/officeDocument/2006/customXml" ds:itemID="{C9C0E44D-5980-4D2B-A3A5-29C31C0FA80B}">
  <ds:schemaRefs>
    <ds:schemaRef ds:uri="http://purl.org/dc/elements/1.1/"/>
    <ds:schemaRef ds:uri="http://schemas.microsoft.com/office/2006/metadata/properties"/>
    <ds:schemaRef ds:uri="a447a8ed-eb03-4cea-9663-47aa743db2c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5e93650-6257-4dc0-b33f-d531473ccdf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Goodwin, Deborah</dc:creator>
  <cp:lastModifiedBy>Goodwin, Deborah</cp:lastModifiedBy>
  <cp:revision>1</cp:revision>
  <dcterms:created xsi:type="dcterms:W3CDTF">2021-09-30T13:40:25Z</dcterms:created>
  <dcterms:modified xsi:type="dcterms:W3CDTF">2021-09-30T13:41:09Z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0x0101004BB61DA8CE6B8A4590CE3B16AED8BDEB</vt:lpwstr>
  </property>
</Properties>
</file>